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8" r:id="rId3"/>
    <p:sldId id="257" r:id="rId4"/>
    <p:sldId id="262" r:id="rId5"/>
    <p:sldId id="259" r:id="rId6"/>
    <p:sldId id="258" r:id="rId7"/>
    <p:sldId id="260" r:id="rId8"/>
    <p:sldId id="261" r:id="rId9"/>
    <p:sldId id="270" r:id="rId10"/>
    <p:sldId id="265" r:id="rId11"/>
    <p:sldId id="263" r:id="rId12"/>
    <p:sldId id="264" r:id="rId13"/>
    <p:sldId id="266" r:id="rId14"/>
    <p:sldId id="269"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99C6A1-EF0F-48D5-BB51-62D08CC8EC4F}" type="datetimeFigureOut">
              <a:rPr lang="en-GB" smtClean="0"/>
              <a:t>12/01/2016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28110A-2EE1-4E07-B6B7-1FEC8F2E8653}" type="slidenum">
              <a:rPr lang="en-GB" smtClean="0"/>
              <a:t>‹#›</a:t>
            </a:fld>
            <a:endParaRPr lang="en-GB"/>
          </a:p>
        </p:txBody>
      </p:sp>
    </p:spTree>
    <p:extLst>
      <p:ext uri="{BB962C8B-B14F-4D97-AF65-F5344CB8AC3E}">
        <p14:creationId xmlns:p14="http://schemas.microsoft.com/office/powerpoint/2010/main" val="2315600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will take around 2 hours: speaking – 10 mins; reading 1 – 20 mins;  reading 2 – 20 mins; vocabulary – 10-20</a:t>
            </a:r>
            <a:r>
              <a:rPr lang="en-GB" baseline="0" dirty="0" smtClean="0"/>
              <a:t> mins; reading 3 – 20 mins; reading 4 – 20 mins; speaking/grammar – 20 mins</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2</a:t>
            </a:fld>
            <a:endParaRPr lang="en-GB"/>
          </a:p>
        </p:txBody>
      </p:sp>
    </p:spTree>
    <p:extLst>
      <p:ext uri="{BB962C8B-B14F-4D97-AF65-F5344CB8AC3E}">
        <p14:creationId xmlns:p14="http://schemas.microsoft.com/office/powerpoint/2010/main" val="3756780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North Korea: 1/ 24.9 million     2/ $621</a:t>
            </a:r>
            <a:r>
              <a:rPr lang="en-GB" baseline="0" dirty="0" smtClean="0"/>
              <a:t>     3/ None (some in secret)  4/ Coal, iron ore, light manufactured goods  5/ Famine, not enough money, mountains.</a:t>
            </a:r>
            <a:endParaRPr lang="en-GB" dirty="0" smtClean="0"/>
          </a:p>
          <a:p>
            <a:r>
              <a:rPr lang="en-GB" dirty="0" smtClean="0"/>
              <a:t>Myanmar/Burma: 1/ 51.4 million   2/ $3,998   3/ 5   4/ Oil and natural gas, minerals and gems, agricultural products   5/ Deforestation, </a:t>
            </a:r>
            <a:r>
              <a:rPr lang="en-GB" dirty="0" err="1" smtClean="0"/>
              <a:t>overcultivation</a:t>
            </a:r>
            <a:r>
              <a:rPr lang="en-GB" dirty="0" smtClean="0"/>
              <a:t>,</a:t>
            </a:r>
            <a:r>
              <a:rPr lang="en-GB" baseline="0" dirty="0" smtClean="0"/>
              <a:t> destruction of the environment</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5</a:t>
            </a:fld>
            <a:endParaRPr lang="en-GB"/>
          </a:p>
        </p:txBody>
      </p:sp>
    </p:spTree>
    <p:extLst>
      <p:ext uri="{BB962C8B-B14F-4D97-AF65-F5344CB8AC3E}">
        <p14:creationId xmlns:p14="http://schemas.microsoft.com/office/powerpoint/2010/main" val="3642018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Both bad?   b)</a:t>
            </a:r>
            <a:r>
              <a:rPr lang="en-GB" baseline="0" dirty="0" smtClean="0"/>
              <a:t> Both bad?   c) Both bad, but North Korea worse  d) Both good? (but maybe not true?)  e) North Korea </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7</a:t>
            </a:fld>
            <a:endParaRPr lang="en-GB"/>
          </a:p>
        </p:txBody>
      </p:sp>
    </p:spTree>
    <p:extLst>
      <p:ext uri="{BB962C8B-B14F-4D97-AF65-F5344CB8AC3E}">
        <p14:creationId xmlns:p14="http://schemas.microsoft.com/office/powerpoint/2010/main" val="346959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a) 3   b) 6   c)</a:t>
            </a:r>
            <a:r>
              <a:rPr lang="en-GB" baseline="0" dirty="0" smtClean="0"/>
              <a:t> 2   d) 4   e) 5   f) 1     You can print out and cut up the definitions for learners to match to words</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9</a:t>
            </a:fld>
            <a:endParaRPr lang="en-GB"/>
          </a:p>
        </p:txBody>
      </p:sp>
    </p:spTree>
    <p:extLst>
      <p:ext uri="{BB962C8B-B14F-4D97-AF65-F5344CB8AC3E}">
        <p14:creationId xmlns:p14="http://schemas.microsoft.com/office/powerpoint/2010/main" val="1516714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North</a:t>
            </a:r>
            <a:r>
              <a:rPr lang="en-GB" baseline="0" dirty="0" smtClean="0"/>
              <a:t> Korea:  b)  d)  e)  f)    Myanmar/Burma: a) c) f)</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10</a:t>
            </a:fld>
            <a:endParaRPr lang="en-GB"/>
          </a:p>
        </p:txBody>
      </p:sp>
    </p:spTree>
    <p:extLst>
      <p:ext uri="{BB962C8B-B14F-4D97-AF65-F5344CB8AC3E}">
        <p14:creationId xmlns:p14="http://schemas.microsoft.com/office/powerpoint/2010/main" val="1432632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print out these articles for learners to read, or get them to read on the screen.</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11</a:t>
            </a:fld>
            <a:endParaRPr lang="en-GB"/>
          </a:p>
        </p:txBody>
      </p:sp>
    </p:spTree>
    <p:extLst>
      <p:ext uri="{BB962C8B-B14F-4D97-AF65-F5344CB8AC3E}">
        <p14:creationId xmlns:p14="http://schemas.microsoft.com/office/powerpoint/2010/main" val="3078538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Listen to learners as</a:t>
            </a:r>
            <a:r>
              <a:rPr lang="en-GB" baseline="0" dirty="0" smtClean="0"/>
              <a:t> they discuss / compare the countries and note down errors, especially with comparatives, for to get learners to correct afterwards.</a:t>
            </a:r>
            <a:endParaRPr lang="en-GB" dirty="0"/>
          </a:p>
        </p:txBody>
      </p:sp>
      <p:sp>
        <p:nvSpPr>
          <p:cNvPr id="4" name="Slide Number Placeholder 3"/>
          <p:cNvSpPr>
            <a:spLocks noGrp="1"/>
          </p:cNvSpPr>
          <p:nvPr>
            <p:ph type="sldNum" sz="quarter" idx="10"/>
          </p:nvPr>
        </p:nvSpPr>
        <p:spPr/>
        <p:txBody>
          <a:bodyPr/>
          <a:lstStyle/>
          <a:p>
            <a:fld id="{4F28110A-2EE1-4E07-B6B7-1FEC8F2E8653}" type="slidenum">
              <a:rPr lang="en-GB" smtClean="0"/>
              <a:t>14</a:t>
            </a:fld>
            <a:endParaRPr lang="en-GB"/>
          </a:p>
        </p:txBody>
      </p:sp>
    </p:spTree>
    <p:extLst>
      <p:ext uri="{BB962C8B-B14F-4D97-AF65-F5344CB8AC3E}">
        <p14:creationId xmlns:p14="http://schemas.microsoft.com/office/powerpoint/2010/main" val="2424766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B3DC532-21AC-4F06-9CC6-417103AA86E1}" type="datetimeFigureOut">
              <a:rPr lang="en-GB" smtClean="0"/>
              <a:t>12/01/2016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849645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3DC532-21AC-4F06-9CC6-417103AA86E1}" type="datetimeFigureOut">
              <a:rPr lang="en-GB" smtClean="0"/>
              <a:t>12/01/2016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841639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3DC532-21AC-4F06-9CC6-417103AA86E1}" type="datetimeFigureOut">
              <a:rPr lang="en-GB" smtClean="0"/>
              <a:t>12/01/2016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260304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3DC532-21AC-4F06-9CC6-417103AA86E1}" type="datetimeFigureOut">
              <a:rPr lang="en-GB" smtClean="0"/>
              <a:t>12/01/2016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1094105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DC532-21AC-4F06-9CC6-417103AA86E1}" type="datetimeFigureOut">
              <a:rPr lang="en-GB" smtClean="0"/>
              <a:t>12/01/2016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138750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B3DC532-21AC-4F06-9CC6-417103AA86E1}" type="datetimeFigureOut">
              <a:rPr lang="en-GB" smtClean="0"/>
              <a:t>12/01/2016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2561645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B3DC532-21AC-4F06-9CC6-417103AA86E1}" type="datetimeFigureOut">
              <a:rPr lang="en-GB" smtClean="0"/>
              <a:t>12/01/2016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3445160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B3DC532-21AC-4F06-9CC6-417103AA86E1}" type="datetimeFigureOut">
              <a:rPr lang="en-GB" smtClean="0"/>
              <a:t>12/01/2016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2721345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DC532-21AC-4F06-9CC6-417103AA86E1}" type="datetimeFigureOut">
              <a:rPr lang="en-GB" smtClean="0"/>
              <a:t>12/01/2016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3407728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DC532-21AC-4F06-9CC6-417103AA86E1}" type="datetimeFigureOut">
              <a:rPr lang="en-GB" smtClean="0"/>
              <a:t>12/01/2016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3889368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DC532-21AC-4F06-9CC6-417103AA86E1}" type="datetimeFigureOut">
              <a:rPr lang="en-GB" smtClean="0"/>
              <a:t>12/01/2016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5F6D2-1863-4609-AE7B-731BF6DD8993}" type="slidenum">
              <a:rPr lang="en-GB" smtClean="0"/>
              <a:t>‹#›</a:t>
            </a:fld>
            <a:endParaRPr lang="en-GB"/>
          </a:p>
        </p:txBody>
      </p:sp>
    </p:spTree>
    <p:extLst>
      <p:ext uri="{BB962C8B-B14F-4D97-AF65-F5344CB8AC3E}">
        <p14:creationId xmlns:p14="http://schemas.microsoft.com/office/powerpoint/2010/main" val="357236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DC532-21AC-4F06-9CC6-417103AA86E1}" type="datetimeFigureOut">
              <a:rPr lang="en-GB" smtClean="0"/>
              <a:t>12/01/2016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5F6D2-1863-4609-AE7B-731BF6DD8993}" type="slidenum">
              <a:rPr lang="en-GB" smtClean="0"/>
              <a:t>‹#›</a:t>
            </a:fld>
            <a:endParaRPr lang="en-GB"/>
          </a:p>
        </p:txBody>
      </p:sp>
    </p:spTree>
    <p:extLst>
      <p:ext uri="{BB962C8B-B14F-4D97-AF65-F5344CB8AC3E}">
        <p14:creationId xmlns:p14="http://schemas.microsoft.com/office/powerpoint/2010/main" val="3985786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thinglink.com/scene/74307691354259456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20888"/>
            <a:ext cx="7772400" cy="1512168"/>
          </a:xfrm>
        </p:spPr>
        <p:txBody>
          <a:bodyPr>
            <a:normAutofit/>
          </a:bodyPr>
          <a:lstStyle/>
          <a:p>
            <a:r>
              <a:rPr lang="en-GB" sz="8800" b="1" dirty="0" smtClean="0"/>
              <a:t>Other countries</a:t>
            </a:r>
            <a:endParaRPr lang="en-GB" sz="8800" b="1"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04664"/>
            <a:ext cx="6370637"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1763" y="3789040"/>
            <a:ext cx="6340475"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5229200"/>
            <a:ext cx="2024063"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5" y="837386"/>
            <a:ext cx="2160240" cy="1434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161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4896544"/>
          </a:xfrm>
        </p:spPr>
        <p:txBody>
          <a:bodyPr>
            <a:noAutofit/>
          </a:bodyPr>
          <a:lstStyle/>
          <a:p>
            <a:pPr algn="l"/>
            <a:r>
              <a:rPr lang="en-GB" sz="3600" b="1" dirty="0" smtClean="0"/>
              <a:t>Which country – North Korea or </a:t>
            </a:r>
            <a:r>
              <a:rPr lang="en-GB" sz="3600" b="1" dirty="0" smtClean="0"/>
              <a:t/>
            </a:r>
            <a:br>
              <a:rPr lang="en-GB" sz="3600" b="1" dirty="0" smtClean="0"/>
            </a:br>
            <a:r>
              <a:rPr lang="en-GB" sz="3600" b="1" dirty="0" smtClean="0"/>
              <a:t>Myanmar </a:t>
            </a:r>
            <a:r>
              <a:rPr lang="en-GB" sz="3600" b="1" dirty="0" smtClean="0"/>
              <a:t>/ Burma?:</a:t>
            </a:r>
            <a:br>
              <a:rPr lang="en-GB" sz="3600" b="1" dirty="0" smtClean="0"/>
            </a:br>
            <a:r>
              <a:rPr lang="en-GB" sz="3600" b="1" dirty="0" smtClean="0"/>
              <a:t/>
            </a:r>
            <a:br>
              <a:rPr lang="en-GB" sz="3600" b="1" dirty="0" smtClean="0"/>
            </a:br>
            <a:r>
              <a:rPr lang="en-GB" sz="3600" dirty="0" smtClean="0"/>
              <a:t>a) </a:t>
            </a:r>
            <a:r>
              <a:rPr lang="en-GB" sz="3600" dirty="0" err="1" smtClean="0"/>
              <a:t>Aun</a:t>
            </a:r>
            <a:r>
              <a:rPr lang="en-GB" sz="3600" dirty="0" smtClean="0"/>
              <a:t> Sang Suu Kyi</a:t>
            </a:r>
            <a:br>
              <a:rPr lang="en-GB" sz="3600" dirty="0" smtClean="0"/>
            </a:br>
            <a:r>
              <a:rPr lang="en-GB" sz="3600" dirty="0" smtClean="0"/>
              <a:t>b) Nuclear weapons</a:t>
            </a:r>
            <a:br>
              <a:rPr lang="en-GB" sz="3600" dirty="0" smtClean="0"/>
            </a:br>
            <a:r>
              <a:rPr lang="en-GB" sz="3600" dirty="0" smtClean="0"/>
              <a:t>c) 1</a:t>
            </a:r>
            <a:r>
              <a:rPr lang="en-GB" sz="3600" baseline="30000" dirty="0" smtClean="0"/>
              <a:t>st</a:t>
            </a:r>
            <a:r>
              <a:rPr lang="en-GB" sz="3600" dirty="0" smtClean="0"/>
              <a:t> elections for 20 years</a:t>
            </a:r>
            <a:br>
              <a:rPr lang="en-GB" sz="3600" dirty="0" smtClean="0"/>
            </a:br>
            <a:r>
              <a:rPr lang="en-GB" sz="3600" dirty="0" smtClean="0"/>
              <a:t>d) Supported by USSR / Russia</a:t>
            </a:r>
            <a:br>
              <a:rPr lang="en-GB" sz="3600" dirty="0" smtClean="0"/>
            </a:br>
            <a:r>
              <a:rPr lang="en-GB" sz="3600" dirty="0" smtClean="0"/>
              <a:t>e) Famine (not enough food)</a:t>
            </a:r>
            <a:br>
              <a:rPr lang="en-GB" sz="3600" dirty="0" smtClean="0"/>
            </a:br>
            <a:r>
              <a:rPr lang="en-GB" sz="3600" dirty="0" smtClean="0"/>
              <a:t>f) Abuse of human rights</a:t>
            </a:r>
            <a:br>
              <a:rPr lang="en-GB" sz="3600" dirty="0" smtClean="0"/>
            </a:br>
            <a:endParaRPr lang="en-GB" sz="3600" dirty="0"/>
          </a:p>
        </p:txBody>
      </p:sp>
      <p:sp>
        <p:nvSpPr>
          <p:cNvPr id="5" name="Content Placeholder 4"/>
          <p:cNvSpPr>
            <a:spLocks noGrp="1"/>
          </p:cNvSpPr>
          <p:nvPr>
            <p:ph idx="1"/>
          </p:nvPr>
        </p:nvSpPr>
        <p:spPr>
          <a:xfrm>
            <a:off x="457200" y="5013176"/>
            <a:ext cx="8229600" cy="1440160"/>
          </a:xfrm>
        </p:spPr>
        <p:txBody>
          <a:bodyPr>
            <a:normAutofit/>
          </a:bodyPr>
          <a:lstStyle/>
          <a:p>
            <a:endParaRPr lang="en-GB" dirty="0" smtClean="0"/>
          </a:p>
          <a:p>
            <a:pPr marL="0" indent="0">
              <a:buNone/>
            </a:pPr>
            <a:r>
              <a:rPr lang="en-GB" sz="3600" b="1" dirty="0" smtClean="0"/>
              <a:t>Now read quickly (next 2 slides) to check:</a:t>
            </a:r>
          </a:p>
          <a:p>
            <a:pPr marL="0" indent="0">
              <a:buNone/>
            </a:pPr>
            <a:endParaRPr lang="en-GB"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1010146"/>
            <a:ext cx="2125141" cy="1404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6401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0" y="116632"/>
            <a:ext cx="4464496" cy="504056"/>
          </a:xfrm>
        </p:spPr>
        <p:txBody>
          <a:bodyPr>
            <a:normAutofit fontScale="90000"/>
          </a:bodyPr>
          <a:lstStyle/>
          <a:p>
            <a:r>
              <a:rPr lang="en-GB" b="1" dirty="0" smtClean="0">
                <a:solidFill>
                  <a:srgbClr val="00B050"/>
                </a:solidFill>
              </a:rPr>
              <a:t>Myanmar / Burma</a:t>
            </a:r>
            <a:endParaRPr lang="en-GB" b="1" dirty="0">
              <a:solidFill>
                <a:srgbClr val="00B050"/>
              </a:solidFill>
            </a:endParaRPr>
          </a:p>
        </p:txBody>
      </p:sp>
      <p:sp>
        <p:nvSpPr>
          <p:cNvPr id="6" name="Content Placeholder 5"/>
          <p:cNvSpPr>
            <a:spLocks noGrp="1"/>
          </p:cNvSpPr>
          <p:nvPr>
            <p:ph idx="1"/>
          </p:nvPr>
        </p:nvSpPr>
        <p:spPr>
          <a:xfrm>
            <a:off x="0" y="188640"/>
            <a:ext cx="9144000" cy="6669360"/>
          </a:xfrm>
        </p:spPr>
        <p:txBody>
          <a:bodyPr>
            <a:normAutofit fontScale="25000" lnSpcReduction="20000"/>
          </a:bodyPr>
          <a:lstStyle/>
          <a:p>
            <a:pPr marL="0" indent="0">
              <a:buNone/>
            </a:pPr>
            <a:r>
              <a:rPr lang="en-GB" sz="5600" dirty="0"/>
              <a:t>The village of Laing </a:t>
            </a:r>
            <a:r>
              <a:rPr lang="en-GB" sz="5600" dirty="0" err="1"/>
              <a:t>Khin</a:t>
            </a:r>
            <a:r>
              <a:rPr lang="en-GB" sz="5600" dirty="0"/>
              <a:t> in Nagaland – far away in northwest </a:t>
            </a:r>
            <a:endParaRPr lang="en-GB" sz="5600" dirty="0" smtClean="0"/>
          </a:p>
          <a:p>
            <a:pPr marL="0" indent="0">
              <a:buNone/>
            </a:pPr>
            <a:r>
              <a:rPr lang="en-GB" sz="5600" dirty="0" smtClean="0"/>
              <a:t>Burma </a:t>
            </a:r>
            <a:r>
              <a:rPr lang="en-GB" sz="5600" dirty="0"/>
              <a:t>– has no electricity or running water. </a:t>
            </a:r>
            <a:r>
              <a:rPr lang="en-GB" sz="5600" dirty="0" smtClean="0"/>
              <a:t>But </a:t>
            </a:r>
            <a:r>
              <a:rPr lang="en-GB" sz="5600" dirty="0"/>
              <a:t>the </a:t>
            </a:r>
            <a:r>
              <a:rPr lang="en-GB" sz="5600" dirty="0" smtClean="0"/>
              <a:t>grandchildren</a:t>
            </a:r>
          </a:p>
          <a:p>
            <a:pPr marL="0" indent="0">
              <a:buNone/>
            </a:pPr>
            <a:r>
              <a:rPr lang="en-GB" sz="5600" dirty="0" smtClean="0"/>
              <a:t>of </a:t>
            </a:r>
            <a:r>
              <a:rPr lang="en-GB" sz="5600" dirty="0"/>
              <a:t>the Naga </a:t>
            </a:r>
            <a:r>
              <a:rPr lang="en-GB" sz="5600" dirty="0" err="1"/>
              <a:t>headhunters</a:t>
            </a:r>
            <a:r>
              <a:rPr lang="en-GB" sz="5600" dirty="0"/>
              <a:t> here wear T-shirts with pictures of the Korean popstar </a:t>
            </a:r>
            <a:r>
              <a:rPr lang="en-GB" sz="5600" dirty="0" err="1"/>
              <a:t>Sy</a:t>
            </a:r>
            <a:r>
              <a:rPr lang="en-GB" sz="5600" dirty="0"/>
              <a:t> on and play football pretending to be David Beckham. Teenagers have $500 Chinese motorbikes. They carry hunting rifles on their backs and have Huawei smartphones. Globalization has come to every corner of </a:t>
            </a:r>
            <a:r>
              <a:rPr lang="en-GB" sz="5600" dirty="0" smtClean="0"/>
              <a:t>Burma. In </a:t>
            </a:r>
            <a:r>
              <a:rPr lang="en-GB" sz="5600" dirty="0"/>
              <a:t>less than five years, </a:t>
            </a:r>
            <a:r>
              <a:rPr lang="en-GB" sz="5600" dirty="0" smtClean="0"/>
              <a:t>Burma </a:t>
            </a:r>
            <a:r>
              <a:rPr lang="en-GB" sz="5600" dirty="0"/>
              <a:t>has changed a lot. </a:t>
            </a:r>
            <a:r>
              <a:rPr lang="en-GB" sz="5600" dirty="0" smtClean="0"/>
              <a:t>In 1989, the military government gave Burma a new name - Myanmar. But democracy movements prefer the name Burma. </a:t>
            </a:r>
            <a:endParaRPr lang="en-GB" sz="5600" dirty="0"/>
          </a:p>
          <a:p>
            <a:pPr marL="0" indent="0">
              <a:buNone/>
            </a:pPr>
            <a:r>
              <a:rPr lang="en-GB" sz="5600" dirty="0"/>
              <a:t>In November 2010, the house arrest of Aung San Suu Kyi ended. This was after the Union Solidarity and Development Party (supported by the military government) won Burma’s first elections for 20 years. Many people said the election was not fair. </a:t>
            </a:r>
            <a:r>
              <a:rPr lang="en-GB" sz="5600" dirty="0" smtClean="0"/>
              <a:t>Suu </a:t>
            </a:r>
            <a:r>
              <a:rPr lang="en-GB" sz="5600" dirty="0"/>
              <a:t>Kyi’s party - National League for Democracy (NLD) won the election in 1990 by a lot. But the military did not accept her win. </a:t>
            </a:r>
          </a:p>
          <a:p>
            <a:pPr marL="0" indent="0">
              <a:buNone/>
            </a:pPr>
            <a:r>
              <a:rPr lang="en-GB" sz="5600" dirty="0"/>
              <a:t>In 2011, Thein Sein became president of a new government – they said it was a civilian government. Since then, there has been progress in human rights. For example, they have released thousands of political prisoners; ended fighting with ethnic militia groups; and stopped media censorship before publication. </a:t>
            </a:r>
          </a:p>
          <a:p>
            <a:pPr marL="0" indent="0">
              <a:buNone/>
            </a:pPr>
            <a:r>
              <a:rPr lang="en-GB" sz="5600" dirty="0" smtClean="0"/>
              <a:t>In </a:t>
            </a:r>
            <a:r>
              <a:rPr lang="en-GB" sz="5600" dirty="0"/>
              <a:t>April 2012, Suu Kyi was elected to parliament. So the EU and US stopped all non-military sanctions against Burma. President Obama was the first US president to visit the country. The economy has grown a lot, with a lot of foreign investment, a lot more aid, and a lot more export of oil and </a:t>
            </a:r>
            <a:r>
              <a:rPr lang="en-GB" sz="5600" dirty="0" smtClean="0"/>
              <a:t>gas. But </a:t>
            </a:r>
            <a:r>
              <a:rPr lang="en-GB" sz="5600" dirty="0"/>
              <a:t>there are still many problems for Burma in becoming a democracy. </a:t>
            </a:r>
            <a:r>
              <a:rPr lang="en-GB" sz="5600" dirty="0" smtClean="0"/>
              <a:t>In </a:t>
            </a:r>
            <a:r>
              <a:rPr lang="en-GB" sz="5600" dirty="0"/>
              <a:t>November 2014, Suu Kyi said the US should not be so optimistic about the changes in Burma. A lot of money from other countries has </a:t>
            </a:r>
            <a:r>
              <a:rPr lang="en-GB" sz="5600" dirty="0" smtClean="0"/>
              <a:t>made prices rise</a:t>
            </a:r>
            <a:r>
              <a:rPr lang="en-GB" sz="5600" dirty="0"/>
              <a:t>. So many Burmese people don’t have enough money to live in Rangoon. </a:t>
            </a:r>
            <a:r>
              <a:rPr lang="en-GB" sz="5600" dirty="0" smtClean="0"/>
              <a:t>There </a:t>
            </a:r>
            <a:r>
              <a:rPr lang="en-GB" sz="5600" dirty="0"/>
              <a:t>is not much infrastructure (buildings, transport and power) outside the big towns. There has been a lot of building, but basic health and education services are not good. </a:t>
            </a:r>
          </a:p>
          <a:p>
            <a:pPr marL="0" indent="0">
              <a:buNone/>
            </a:pPr>
            <a:r>
              <a:rPr lang="en-GB" sz="5600" dirty="0"/>
              <a:t>There is now more inequality, because friends of the people in power make money from the new economic opportunities. They force people in the countryside to leave their homes to make space for new developments </a:t>
            </a:r>
            <a:r>
              <a:rPr lang="en-GB" sz="5600" dirty="0" err="1"/>
              <a:t>eg</a:t>
            </a:r>
            <a:r>
              <a:rPr lang="en-GB" sz="5600" dirty="0"/>
              <a:t>. the </a:t>
            </a:r>
            <a:r>
              <a:rPr lang="en-GB" sz="5600" dirty="0" err="1"/>
              <a:t>Thilawa</a:t>
            </a:r>
            <a:r>
              <a:rPr lang="en-GB" sz="5600" dirty="0"/>
              <a:t> Special Economic Zone, a Burmese-Japanese project, 24 kilometres away from Rangoon. </a:t>
            </a:r>
          </a:p>
          <a:p>
            <a:pPr marL="0" indent="0">
              <a:buNone/>
            </a:pPr>
            <a:r>
              <a:rPr lang="en-GB" sz="5600" dirty="0"/>
              <a:t>The Burmese media no longer has direct censorship, but the authorities check and follow the journalists a lot. </a:t>
            </a:r>
          </a:p>
          <a:p>
            <a:pPr marL="0" indent="0">
              <a:buNone/>
            </a:pPr>
            <a:r>
              <a:rPr lang="en-GB" sz="5600" dirty="0" smtClean="0"/>
              <a:t>Burma </a:t>
            </a:r>
            <a:r>
              <a:rPr lang="en-GB" sz="5600" dirty="0"/>
              <a:t>is still number 156 of 175 countries on the 2014 Corruption Perceptions Index (CPI). Human Rights Watch, Amnesty International and other groups say there is still a lot of abuse of human rights in </a:t>
            </a:r>
            <a:r>
              <a:rPr lang="en-GB" sz="5600" dirty="0" smtClean="0"/>
              <a:t>Burma</a:t>
            </a:r>
            <a:r>
              <a:rPr lang="en-GB" sz="5600" dirty="0"/>
              <a:t> </a:t>
            </a:r>
            <a:r>
              <a:rPr lang="en-GB" sz="5600" dirty="0" err="1" smtClean="0"/>
              <a:t>eg</a:t>
            </a:r>
            <a:r>
              <a:rPr lang="en-GB" sz="5600" dirty="0" smtClean="0"/>
              <a:t>. </a:t>
            </a:r>
            <a:r>
              <a:rPr lang="en-GB" sz="5600" dirty="0"/>
              <a:t>forced labour and </a:t>
            </a:r>
            <a:r>
              <a:rPr lang="en-GB" sz="5600" dirty="0" smtClean="0"/>
              <a:t>making thousands </a:t>
            </a:r>
            <a:r>
              <a:rPr lang="en-GB" sz="5600" dirty="0"/>
              <a:t>of </a:t>
            </a:r>
            <a:r>
              <a:rPr lang="en-GB" sz="5600" dirty="0" smtClean="0"/>
              <a:t>children</a:t>
            </a:r>
            <a:r>
              <a:rPr lang="en-GB" sz="5600" dirty="0"/>
              <a:t> soldiers.</a:t>
            </a:r>
          </a:p>
          <a:p>
            <a:pPr marL="0" indent="0">
              <a:buNone/>
            </a:pPr>
            <a:r>
              <a:rPr lang="en-GB" sz="5600" dirty="0"/>
              <a:t>The military took control because they said there was too many political problems and ethnic fighting after Burma’s independence in 1948.</a:t>
            </a:r>
          </a:p>
          <a:p>
            <a:pPr marL="0" indent="0">
              <a:buNone/>
            </a:pPr>
            <a:r>
              <a:rPr lang="en-GB" sz="5600" dirty="0"/>
              <a:t>Our research shows that the military will probably say they need to keep the power because of ethnic fighting again before the elections this year. The government has not tried to stop the growing Buddhist extremism (</a:t>
            </a:r>
            <a:r>
              <a:rPr lang="en-GB" sz="5600" dirty="0" err="1"/>
              <a:t>eg</a:t>
            </a:r>
            <a:r>
              <a:rPr lang="en-GB" sz="5600" dirty="0"/>
              <a:t>. the actions of the 969 Movement) so there is a lot of violence against the </a:t>
            </a:r>
            <a:r>
              <a:rPr lang="en-GB" sz="5600" dirty="0" err="1"/>
              <a:t>Rohingya</a:t>
            </a:r>
            <a:r>
              <a:rPr lang="en-GB" sz="5600" dirty="0"/>
              <a:t>, the Muslim minority in western Rakhine </a:t>
            </a:r>
            <a:r>
              <a:rPr lang="en-GB" sz="5600" dirty="0" err="1" smtClean="0"/>
              <a:t>State.The</a:t>
            </a:r>
            <a:r>
              <a:rPr lang="en-GB" sz="5600" dirty="0" smtClean="0"/>
              <a:t> </a:t>
            </a:r>
            <a:r>
              <a:rPr lang="en-GB" sz="5600" dirty="0"/>
              <a:t>government says that because of recent fighting between ethnic groups </a:t>
            </a:r>
            <a:r>
              <a:rPr lang="en-GB" sz="5600" dirty="0" err="1"/>
              <a:t>eg</a:t>
            </a:r>
            <a:r>
              <a:rPr lang="en-GB" sz="5600" dirty="0"/>
              <a:t>. in </a:t>
            </a:r>
            <a:r>
              <a:rPr lang="en-GB" sz="5600" dirty="0" err="1"/>
              <a:t>Meiktila</a:t>
            </a:r>
            <a:r>
              <a:rPr lang="en-GB" sz="5600" dirty="0"/>
              <a:t>, Mandalay and </a:t>
            </a:r>
            <a:r>
              <a:rPr lang="en-GB" sz="5600" dirty="0" err="1"/>
              <a:t>Bago</a:t>
            </a:r>
            <a:r>
              <a:rPr lang="en-GB" sz="5600" dirty="0"/>
              <a:t>, they cannot now stop the stability of military control. </a:t>
            </a:r>
          </a:p>
          <a:p>
            <a:pPr marL="0" indent="0">
              <a:buNone/>
            </a:pPr>
            <a:r>
              <a:rPr lang="en-GB" sz="5600" dirty="0"/>
              <a:t>Not many Burmese people would agree with this. They have had decades of corrupt control. And the government did not handle the emergency response to cyclone </a:t>
            </a:r>
            <a:r>
              <a:rPr lang="en-GB" sz="5600" dirty="0" err="1"/>
              <a:t>Nargis</a:t>
            </a:r>
            <a:r>
              <a:rPr lang="en-GB" sz="5600" dirty="0"/>
              <a:t> in 2008 well. </a:t>
            </a:r>
          </a:p>
          <a:p>
            <a:pPr marL="0" indent="0">
              <a:buNone/>
            </a:pPr>
            <a:endParaRPr lang="en-GB" dirty="0"/>
          </a:p>
        </p:txBody>
      </p:sp>
    </p:spTree>
    <p:extLst>
      <p:ext uri="{BB962C8B-B14F-4D97-AF65-F5344CB8AC3E}">
        <p14:creationId xmlns:p14="http://schemas.microsoft.com/office/powerpoint/2010/main" val="42064416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6176" y="116632"/>
            <a:ext cx="2880320" cy="432048"/>
          </a:xfrm>
        </p:spPr>
        <p:txBody>
          <a:bodyPr>
            <a:normAutofit fontScale="90000"/>
          </a:bodyPr>
          <a:lstStyle/>
          <a:p>
            <a:r>
              <a:rPr lang="en-GB" b="1" dirty="0" smtClean="0">
                <a:solidFill>
                  <a:srgbClr val="7030A0"/>
                </a:solidFill>
              </a:rPr>
              <a:t>North Korea</a:t>
            </a:r>
            <a:endParaRPr lang="en-GB" b="1" dirty="0">
              <a:solidFill>
                <a:srgbClr val="7030A0"/>
              </a:solidFill>
            </a:endParaRPr>
          </a:p>
        </p:txBody>
      </p:sp>
      <p:sp>
        <p:nvSpPr>
          <p:cNvPr id="3" name="Content Placeholder 2"/>
          <p:cNvSpPr>
            <a:spLocks noGrp="1"/>
          </p:cNvSpPr>
          <p:nvPr>
            <p:ph idx="1"/>
          </p:nvPr>
        </p:nvSpPr>
        <p:spPr>
          <a:xfrm>
            <a:off x="0" y="188640"/>
            <a:ext cx="9144000" cy="6669360"/>
          </a:xfrm>
        </p:spPr>
        <p:txBody>
          <a:bodyPr>
            <a:noAutofit/>
          </a:bodyPr>
          <a:lstStyle/>
          <a:p>
            <a:pPr marL="0" indent="0">
              <a:buNone/>
            </a:pPr>
            <a:r>
              <a:rPr lang="en-GB" sz="1500" dirty="0"/>
              <a:t>Everyone knows about the Democratic People’s Republic of Korea – DPRK or </a:t>
            </a:r>
            <a:endParaRPr lang="en-GB" sz="1500" dirty="0" smtClean="0"/>
          </a:p>
          <a:p>
            <a:pPr marL="0" indent="0">
              <a:buNone/>
            </a:pPr>
            <a:r>
              <a:rPr lang="en-GB" sz="1500" dirty="0" smtClean="0"/>
              <a:t>North </a:t>
            </a:r>
            <a:r>
              <a:rPr lang="en-GB" sz="1500" dirty="0"/>
              <a:t>Korea. </a:t>
            </a:r>
            <a:r>
              <a:rPr lang="en-GB" sz="1500" dirty="0" smtClean="0"/>
              <a:t>Newspapers </a:t>
            </a:r>
            <a:r>
              <a:rPr lang="en-GB" sz="1500" dirty="0"/>
              <a:t>often write about strange evil things the young leader Kim Jong-un has maybe done. He came to power when </a:t>
            </a:r>
            <a:r>
              <a:rPr lang="en-GB" sz="1500" i="1" dirty="0"/>
              <a:t>his</a:t>
            </a:r>
            <a:r>
              <a:rPr lang="en-GB" sz="1500" dirty="0"/>
              <a:t> father Kim </a:t>
            </a:r>
            <a:r>
              <a:rPr lang="en-GB" sz="1500" dirty="0" err="1"/>
              <a:t>Jong-il</a:t>
            </a:r>
            <a:r>
              <a:rPr lang="en-GB" sz="1500" dirty="0"/>
              <a:t> died in 2011.  And his grandfather, Kim Il-sung, started North Korea in 1948. There are many books published in English about North Korea. And many tour firms that can take you to visit. </a:t>
            </a:r>
          </a:p>
          <a:p>
            <a:pPr marL="0" indent="0">
              <a:buNone/>
            </a:pPr>
            <a:r>
              <a:rPr lang="en-GB" sz="1500" dirty="0"/>
              <a:t>It does not help to say North Korea is evil. It is not good for a government to have nuclear weapons, but not give its people enough food. North Korea is a threat and has many problems and enemies. </a:t>
            </a:r>
          </a:p>
          <a:p>
            <a:pPr marL="0" indent="0">
              <a:buNone/>
            </a:pPr>
            <a:r>
              <a:rPr lang="en-GB" sz="1500" dirty="0"/>
              <a:t>We need to look clearly at North Korea and understand the history. Many years ago they had to protect the country against attack from the outside. Japan took over in 1905, then the US and Soviets took control in 1945. In 1948 they decided to make it 2 separate countries. In 1950 Kim Il-sung invaded the South, and there was a war. Four million people died in three terrible years, but the border stayed almost the same. </a:t>
            </a:r>
          </a:p>
          <a:p>
            <a:pPr marL="0" indent="0">
              <a:buNone/>
            </a:pPr>
            <a:r>
              <a:rPr lang="en-GB" sz="1500" dirty="0"/>
              <a:t>The two Koreas were </a:t>
            </a:r>
            <a:r>
              <a:rPr lang="en-GB" sz="1500" dirty="0" smtClean="0"/>
              <a:t>then </a:t>
            </a:r>
            <a:r>
              <a:rPr lang="en-GB" sz="1500" dirty="0"/>
              <a:t>in competition </a:t>
            </a:r>
            <a:r>
              <a:rPr lang="en-GB" sz="1500" dirty="0" smtClean="0"/>
              <a:t>to develop</a:t>
            </a:r>
            <a:r>
              <a:rPr lang="en-GB" sz="1500" dirty="0"/>
              <a:t>. The US helped South Korea, and the Soviet Union helped North Korea. The North grew fastest at first with industrialization and growing cities. But they spent too much money on military. So the South then grew more because of exports. The UN now says </a:t>
            </a:r>
            <a:r>
              <a:rPr lang="en-GB" sz="1500" dirty="0" smtClean="0"/>
              <a:t>GDP </a:t>
            </a:r>
            <a:r>
              <a:rPr lang="en-GB" sz="1500" dirty="0"/>
              <a:t>per person is$621 in the North, and $26,482 in the South (43 times higher). Korea today is one country, two planets.</a:t>
            </a:r>
          </a:p>
          <a:p>
            <a:pPr marL="0" indent="0">
              <a:buNone/>
            </a:pPr>
            <a:r>
              <a:rPr lang="en-GB" sz="1500" dirty="0" smtClean="0"/>
              <a:t>After </a:t>
            </a:r>
            <a:r>
              <a:rPr lang="en-GB" sz="1500" dirty="0"/>
              <a:t>1990, North Korea had many problems, when Moscow stopped giving them money. At least a million people died (5% of the population) in the famine in the late 1990s. North Korea did not want to ask for help, but they had to. The UN World Food Programme helped a lot. But there is less help now, because people do not agree with the government (</a:t>
            </a:r>
            <a:r>
              <a:rPr lang="en-GB" sz="1500" dirty="0" err="1"/>
              <a:t>eg</a:t>
            </a:r>
            <a:r>
              <a:rPr lang="en-GB" sz="1500" dirty="0" smtClean="0"/>
              <a:t>. </a:t>
            </a:r>
            <a:r>
              <a:rPr lang="en-GB" sz="1500" dirty="0"/>
              <a:t>three nuclear tests). </a:t>
            </a:r>
          </a:p>
          <a:p>
            <a:pPr marL="0" indent="0">
              <a:buNone/>
            </a:pPr>
            <a:r>
              <a:rPr lang="en-GB" sz="1500" dirty="0"/>
              <a:t>North Korea was different after the famine. People had to create unofficial markets - these are now very important to the economy. The government does not try to stop them, but does not help them. Some people say they will change the markets. But they still force the city people to go to the countryside to plant rice. </a:t>
            </a:r>
          </a:p>
          <a:p>
            <a:pPr marL="0" indent="0">
              <a:buNone/>
            </a:pPr>
            <a:r>
              <a:rPr lang="en-GB" sz="1500" dirty="0"/>
              <a:t>North Korea demands total loyalty. The UN investigated a lot of human rights abuse in 2014. But many North Koreans secretly watch South Korean TV, so they know a better world exists. Some people escape to the South, but do not have the right skills so do often do not do well. </a:t>
            </a:r>
          </a:p>
          <a:p>
            <a:pPr marL="0" indent="0">
              <a:buNone/>
            </a:pPr>
            <a:r>
              <a:rPr lang="en-GB" sz="1500" dirty="0"/>
              <a:t>Many people have said that North Korea will collapse, but it continues. It does not seem possible that the government will change. And, because they have nuclear weapons, they may not have the problems of Iraq, Syria or Libya. Change must come from inside the country</a:t>
            </a:r>
            <a:r>
              <a:rPr lang="en-GB" sz="1500" dirty="0" smtClean="0"/>
              <a:t>.</a:t>
            </a:r>
            <a:endParaRPr lang="en-GB" sz="1500" dirty="0"/>
          </a:p>
        </p:txBody>
      </p:sp>
    </p:spTree>
    <p:extLst>
      <p:ext uri="{BB962C8B-B14F-4D97-AF65-F5344CB8AC3E}">
        <p14:creationId xmlns:p14="http://schemas.microsoft.com/office/powerpoint/2010/main" val="2422793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78298"/>
          </a:xfrm>
        </p:spPr>
        <p:txBody>
          <a:bodyPr>
            <a:normAutofit fontScale="90000"/>
          </a:bodyPr>
          <a:lstStyle/>
          <a:p>
            <a:r>
              <a:rPr lang="en-GB" dirty="0" smtClean="0"/>
              <a:t>Now read about Myanmar and North Korea again to decide which country you would prefer to live in (and why):</a:t>
            </a:r>
            <a:endParaRPr lang="en-GB" dirty="0"/>
          </a:p>
        </p:txBody>
      </p:sp>
      <p:sp>
        <p:nvSpPr>
          <p:cNvPr id="3" name="Content Placeholder 2"/>
          <p:cNvSpPr>
            <a:spLocks noGrp="1"/>
          </p:cNvSpPr>
          <p:nvPr>
            <p:ph idx="1"/>
          </p:nvPr>
        </p:nvSpPr>
        <p:spPr>
          <a:xfrm>
            <a:off x="611560" y="3284985"/>
            <a:ext cx="8229600" cy="3240360"/>
          </a:xfrm>
        </p:spPr>
        <p:txBody>
          <a:bodyPr/>
          <a:lstStyle/>
          <a:p>
            <a:pPr marL="0" indent="0">
              <a:buNone/>
            </a:pPr>
            <a:r>
              <a:rPr lang="en-GB" dirty="0" smtClean="0"/>
              <a:t>Make notes about the positives and negatives:</a:t>
            </a:r>
          </a:p>
          <a:p>
            <a:pPr marL="0" indent="0">
              <a:buNone/>
            </a:pPr>
            <a:r>
              <a:rPr lang="en-GB" b="1" dirty="0" smtClean="0">
                <a:solidFill>
                  <a:srgbClr val="00B050"/>
                </a:solidFill>
              </a:rPr>
              <a:t>Myanmar</a:t>
            </a:r>
            <a:r>
              <a:rPr lang="en-GB" dirty="0" smtClean="0"/>
              <a:t>:                               </a:t>
            </a:r>
            <a:r>
              <a:rPr lang="en-GB" b="1" dirty="0" smtClean="0">
                <a:solidFill>
                  <a:srgbClr val="7030A0"/>
                </a:solidFill>
              </a:rPr>
              <a:t>North Korea</a:t>
            </a:r>
            <a:r>
              <a:rPr lang="en-GB" dirty="0" smtClean="0"/>
              <a:t>:</a:t>
            </a:r>
          </a:p>
          <a:p>
            <a:pPr marL="0" indent="0">
              <a:buNone/>
            </a:pPr>
            <a:r>
              <a:rPr lang="en-GB" dirty="0"/>
              <a:t> </a:t>
            </a:r>
            <a:r>
              <a:rPr lang="en-GB" dirty="0" smtClean="0"/>
              <a:t>    +                     -                    +                    -</a:t>
            </a:r>
          </a:p>
          <a:p>
            <a:pPr marL="0" indent="0">
              <a:buNone/>
            </a:pP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5" y="5292738"/>
            <a:ext cx="2016224" cy="1345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6567" y="5279246"/>
            <a:ext cx="2005793" cy="1337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35617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74638"/>
            <a:ext cx="8771735" cy="1143000"/>
          </a:xfrm>
        </p:spPr>
        <p:txBody>
          <a:bodyPr>
            <a:normAutofit/>
          </a:bodyPr>
          <a:lstStyle/>
          <a:p>
            <a:r>
              <a:rPr lang="en-GB" sz="4800" b="1" dirty="0" smtClean="0"/>
              <a:t>Use this language to compare:</a:t>
            </a:r>
            <a:endParaRPr lang="en-GB" sz="4800" b="1" dirty="0"/>
          </a:p>
        </p:txBody>
      </p:sp>
      <p:sp>
        <p:nvSpPr>
          <p:cNvPr id="3" name="Content Placeholder 2"/>
          <p:cNvSpPr>
            <a:spLocks noGrp="1"/>
          </p:cNvSpPr>
          <p:nvPr>
            <p:ph idx="1"/>
          </p:nvPr>
        </p:nvSpPr>
        <p:spPr/>
        <p:txBody>
          <a:bodyPr/>
          <a:lstStyle/>
          <a:p>
            <a:pPr marL="0" indent="0">
              <a:buNone/>
            </a:pPr>
            <a:r>
              <a:rPr lang="en-GB" sz="4800" dirty="0" smtClean="0"/>
              <a:t>X is </a:t>
            </a:r>
            <a:r>
              <a:rPr lang="en-GB" sz="4800" b="1" dirty="0" smtClean="0">
                <a:solidFill>
                  <a:srgbClr val="7030A0"/>
                </a:solidFill>
              </a:rPr>
              <a:t>more Y than </a:t>
            </a:r>
            <a:r>
              <a:rPr lang="en-GB" sz="4800" dirty="0" smtClean="0"/>
              <a:t>Z       </a:t>
            </a:r>
          </a:p>
          <a:p>
            <a:pPr marL="0" indent="0">
              <a:buNone/>
            </a:pPr>
            <a:r>
              <a:rPr lang="en-GB" sz="4800" dirty="0" smtClean="0"/>
              <a:t>X has </a:t>
            </a:r>
            <a:r>
              <a:rPr lang="en-GB" sz="4800" b="1" dirty="0" smtClean="0">
                <a:solidFill>
                  <a:srgbClr val="FF0000"/>
                </a:solidFill>
              </a:rPr>
              <a:t>better Y than </a:t>
            </a:r>
            <a:r>
              <a:rPr lang="en-GB" sz="4800" dirty="0" smtClean="0"/>
              <a:t>Z</a:t>
            </a:r>
          </a:p>
          <a:p>
            <a:pPr marL="0" indent="0">
              <a:buNone/>
            </a:pPr>
            <a:r>
              <a:rPr lang="en-GB" sz="4800" dirty="0"/>
              <a:t>X</a:t>
            </a:r>
            <a:r>
              <a:rPr lang="en-GB" sz="4800" dirty="0" smtClean="0"/>
              <a:t> </a:t>
            </a:r>
            <a:r>
              <a:rPr lang="en-GB" sz="4800" b="1" dirty="0" smtClean="0">
                <a:solidFill>
                  <a:srgbClr val="00B050"/>
                </a:solidFill>
              </a:rPr>
              <a:t>isn’t as good in Y as it is in </a:t>
            </a:r>
            <a:r>
              <a:rPr lang="en-GB" sz="4800" dirty="0" smtClean="0"/>
              <a:t>Z</a:t>
            </a:r>
          </a:p>
          <a:p>
            <a:pPr marL="0" indent="0">
              <a:buNone/>
            </a:pPr>
            <a:r>
              <a:rPr lang="en-GB" sz="4800" dirty="0" smtClean="0"/>
              <a:t>X is a </a:t>
            </a:r>
            <a:r>
              <a:rPr lang="en-GB" sz="4800" b="1" dirty="0" smtClean="0">
                <a:solidFill>
                  <a:srgbClr val="0070C0"/>
                </a:solidFill>
              </a:rPr>
              <a:t>better place to live for </a:t>
            </a:r>
            <a:r>
              <a:rPr lang="en-GB" sz="4800" dirty="0" smtClean="0"/>
              <a:t>Z</a:t>
            </a:r>
          </a:p>
          <a:p>
            <a:pPr marL="0" indent="0">
              <a:buNone/>
            </a:pPr>
            <a:endParaRPr lang="en-GB" dirty="0" smtClean="0"/>
          </a:p>
          <a:p>
            <a:pPr marL="0" indent="0">
              <a:buNone/>
            </a:pP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2129" y="1628800"/>
            <a:ext cx="2219007" cy="1483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0372" y="5157192"/>
            <a:ext cx="2411669" cy="161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91197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16632"/>
            <a:ext cx="4176464" cy="1008112"/>
          </a:xfrm>
        </p:spPr>
        <p:txBody>
          <a:bodyPr>
            <a:normAutofit fontScale="90000"/>
          </a:bodyPr>
          <a:lstStyle/>
          <a:p>
            <a:r>
              <a:rPr lang="en-GB" sz="6600" b="1" dirty="0" smtClean="0"/>
              <a:t>Homework:</a:t>
            </a:r>
            <a:endParaRPr lang="en-GB" sz="6600" b="1" dirty="0"/>
          </a:p>
        </p:txBody>
      </p:sp>
      <p:sp>
        <p:nvSpPr>
          <p:cNvPr id="3" name="Content Placeholder 2"/>
          <p:cNvSpPr>
            <a:spLocks noGrp="1"/>
          </p:cNvSpPr>
          <p:nvPr>
            <p:ph idx="1"/>
          </p:nvPr>
        </p:nvSpPr>
        <p:spPr>
          <a:xfrm>
            <a:off x="107504" y="188640"/>
            <a:ext cx="9036496" cy="6408712"/>
          </a:xfrm>
        </p:spPr>
        <p:txBody>
          <a:bodyPr/>
          <a:lstStyle/>
          <a:p>
            <a:pPr marL="514350" indent="-514350">
              <a:buAutoNum type="arabicParenR"/>
            </a:pPr>
            <a:r>
              <a:rPr lang="en-GB" dirty="0" smtClean="0"/>
              <a:t>Find out similar </a:t>
            </a:r>
            <a:r>
              <a:rPr lang="en-GB" dirty="0" err="1" smtClean="0"/>
              <a:t>infor</a:t>
            </a:r>
            <a:r>
              <a:rPr lang="en-GB" dirty="0" smtClean="0"/>
              <a:t>-</a:t>
            </a:r>
          </a:p>
          <a:p>
            <a:pPr marL="0" indent="0">
              <a:buNone/>
            </a:pPr>
            <a:r>
              <a:rPr lang="en-GB" dirty="0" err="1"/>
              <a:t>m</a:t>
            </a:r>
            <a:r>
              <a:rPr lang="en-GB" dirty="0" err="1" smtClean="0"/>
              <a:t>ation</a:t>
            </a:r>
            <a:r>
              <a:rPr lang="en-GB" dirty="0" smtClean="0"/>
              <a:t> about your own </a:t>
            </a:r>
          </a:p>
          <a:p>
            <a:pPr marL="0" indent="0">
              <a:buNone/>
            </a:pPr>
            <a:r>
              <a:rPr lang="en-GB" dirty="0" smtClean="0"/>
              <a:t>country and / or the UK and bring to the next class.</a:t>
            </a:r>
          </a:p>
          <a:p>
            <a:pPr marL="0" indent="0">
              <a:buNone/>
            </a:pPr>
            <a:r>
              <a:rPr lang="en-GB" dirty="0" smtClean="0"/>
              <a:t>2) Use this map to explore the world and find out about other countries from the country profiles and photo stories</a:t>
            </a:r>
            <a:r>
              <a:rPr lang="en-GB" dirty="0"/>
              <a:t>: </a:t>
            </a:r>
            <a:r>
              <a:rPr lang="en-GB" sz="2800" dirty="0">
                <a:hlinkClick r:id="rId2"/>
              </a:rPr>
              <a:t>https://</a:t>
            </a:r>
            <a:r>
              <a:rPr lang="en-GB" sz="2800" dirty="0" smtClean="0">
                <a:hlinkClick r:id="rId2"/>
              </a:rPr>
              <a:t>www.thinglink.com/scene/743076913542594562</a:t>
            </a:r>
            <a:endParaRPr lang="en-GB" sz="2800" dirty="0" smtClean="0"/>
          </a:p>
          <a:p>
            <a:pPr marL="514350" indent="-514350">
              <a:buAutoNum type="arabicParenR"/>
            </a:pP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9380" y="4005064"/>
            <a:ext cx="5963904" cy="2777531"/>
          </a:xfrm>
          <a:prstGeom prst="rect">
            <a:avLst/>
          </a:prstGeom>
        </p:spPr>
      </p:pic>
    </p:spTree>
    <p:extLst>
      <p:ext uri="{BB962C8B-B14F-4D97-AF65-F5344CB8AC3E}">
        <p14:creationId xmlns:p14="http://schemas.microsoft.com/office/powerpoint/2010/main" val="2973956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This lesson</a:t>
            </a:r>
            <a:r>
              <a:rPr lang="en-GB" dirty="0" smtClean="0"/>
              <a:t>:</a:t>
            </a:r>
            <a:endParaRPr lang="en-GB" dirty="0"/>
          </a:p>
        </p:txBody>
      </p:sp>
      <p:sp>
        <p:nvSpPr>
          <p:cNvPr id="3" name="Content Placeholder 2"/>
          <p:cNvSpPr>
            <a:spLocks noGrp="1"/>
          </p:cNvSpPr>
          <p:nvPr>
            <p:ph idx="1"/>
          </p:nvPr>
        </p:nvSpPr>
        <p:spPr>
          <a:xfrm>
            <a:off x="457200" y="1412776"/>
            <a:ext cx="8229600" cy="4713387"/>
          </a:xfrm>
        </p:spPr>
        <p:txBody>
          <a:bodyPr/>
          <a:lstStyle/>
          <a:p>
            <a:pPr marL="0" indent="0">
              <a:buNone/>
            </a:pPr>
            <a:r>
              <a:rPr lang="en-GB" sz="4600" b="1" dirty="0" smtClean="0"/>
              <a:t>Speaking</a:t>
            </a:r>
            <a:r>
              <a:rPr lang="en-GB" sz="4600" dirty="0" smtClean="0"/>
              <a:t> – about other countries</a:t>
            </a:r>
          </a:p>
          <a:p>
            <a:pPr marL="0" indent="0">
              <a:buNone/>
            </a:pPr>
            <a:r>
              <a:rPr lang="en-GB" sz="4600" b="1" dirty="0" smtClean="0"/>
              <a:t>Reading</a:t>
            </a:r>
            <a:r>
              <a:rPr lang="en-GB" sz="4600" dirty="0" smtClean="0"/>
              <a:t> – to find information</a:t>
            </a:r>
          </a:p>
          <a:p>
            <a:pPr marL="0" indent="0">
              <a:buNone/>
            </a:pPr>
            <a:r>
              <a:rPr lang="en-GB" sz="4600" b="1" dirty="0" smtClean="0"/>
              <a:t>Grammar</a:t>
            </a:r>
            <a:r>
              <a:rPr lang="en-GB" sz="4600" dirty="0" smtClean="0"/>
              <a:t> – comparing countries</a:t>
            </a:r>
          </a:p>
          <a:p>
            <a:pPr marL="0" indent="0">
              <a:buNone/>
            </a:pPr>
            <a:r>
              <a:rPr lang="en-GB" sz="4600" b="1" dirty="0" smtClean="0"/>
              <a:t>Vocabulary</a:t>
            </a:r>
            <a:r>
              <a:rPr lang="en-GB" sz="4600" dirty="0" smtClean="0"/>
              <a:t> – information </a:t>
            </a:r>
          </a:p>
          <a:p>
            <a:pPr marL="0" indent="0">
              <a:buNone/>
            </a:pPr>
            <a:r>
              <a:rPr lang="en-GB" sz="4600" dirty="0" smtClean="0"/>
              <a:t>about countries</a:t>
            </a:r>
          </a:p>
          <a:p>
            <a:pPr marL="0" indent="0">
              <a:buNone/>
            </a:pPr>
            <a:endParaRPr lang="en-GB" dirty="0" smtClean="0"/>
          </a:p>
          <a:p>
            <a:pPr marL="0" indent="0">
              <a:buNone/>
            </a:pPr>
            <a:endParaRPr lang="en-GB"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3933056"/>
            <a:ext cx="1884486" cy="2360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6510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normAutofit/>
          </a:bodyPr>
          <a:lstStyle/>
          <a:p>
            <a:r>
              <a:rPr lang="en-GB" b="1" dirty="0" smtClean="0"/>
              <a:t>Where are these countries?</a:t>
            </a:r>
            <a:br>
              <a:rPr lang="en-GB" b="1" dirty="0" smtClean="0"/>
            </a:br>
            <a:r>
              <a:rPr lang="en-GB" b="1" dirty="0" smtClean="0"/>
              <a:t>What do you know about them?</a:t>
            </a:r>
            <a:endParaRPr lang="en-GB"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988840"/>
            <a:ext cx="3744416" cy="2496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2179" y="1903372"/>
            <a:ext cx="3150261" cy="210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3636" y="5589240"/>
            <a:ext cx="2190242"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1998" y="4941168"/>
            <a:ext cx="2376265"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6136" y="4170059"/>
            <a:ext cx="2025269" cy="1344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600" y="4745296"/>
            <a:ext cx="1592982" cy="1996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8170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They are </a:t>
            </a:r>
            <a:r>
              <a:rPr lang="en-GB" sz="3600" b="1" dirty="0" smtClean="0"/>
              <a:t>North Korea </a:t>
            </a:r>
            <a:r>
              <a:rPr lang="en-GB" sz="3600" dirty="0" smtClean="0"/>
              <a:t>and </a:t>
            </a:r>
            <a:r>
              <a:rPr lang="en-GB" sz="3600" b="1" dirty="0" smtClean="0"/>
              <a:t>Myanmar/Burma</a:t>
            </a:r>
            <a:r>
              <a:rPr lang="en-GB" sz="3600" dirty="0" smtClean="0"/>
              <a:t> – find them on the map:</a:t>
            </a:r>
            <a:endParaRPr lang="en-GB" sz="3600" dirty="0"/>
          </a:p>
        </p:txBody>
      </p:sp>
      <p:sp>
        <p:nvSpPr>
          <p:cNvPr id="7" name="Content Placeholder 6"/>
          <p:cNvSpPr>
            <a:spLocks noGrp="1"/>
          </p:cNvSpPr>
          <p:nvPr>
            <p:ph sz="half" idx="2"/>
          </p:nvPr>
        </p:nvSpPr>
        <p:spPr>
          <a:xfrm>
            <a:off x="7740351" y="2040390"/>
            <a:ext cx="1231975" cy="4085773"/>
          </a:xfrm>
        </p:spPr>
        <p:txBody>
          <a:bodyPr/>
          <a:lstStyle/>
          <a:p>
            <a:pPr marL="0" indent="0">
              <a:buNone/>
            </a:pPr>
            <a:r>
              <a:rPr lang="en-GB" b="1" dirty="0" smtClean="0"/>
              <a:t>North</a:t>
            </a:r>
          </a:p>
          <a:p>
            <a:pPr marL="0" indent="0">
              <a:buNone/>
            </a:pPr>
            <a:r>
              <a:rPr lang="en-GB" b="1" dirty="0" smtClean="0"/>
              <a:t>Korea</a:t>
            </a:r>
            <a:r>
              <a:rPr lang="en-GB" dirty="0" smtClean="0"/>
              <a:t>:</a:t>
            </a:r>
          </a:p>
          <a:p>
            <a:pPr marL="0" indent="0">
              <a:buNone/>
            </a:pPr>
            <a:endParaRPr lang="en-GB" dirty="0"/>
          </a:p>
        </p:txBody>
      </p:sp>
      <p:sp>
        <p:nvSpPr>
          <p:cNvPr id="8" name="Content Placeholder 7"/>
          <p:cNvSpPr>
            <a:spLocks noGrp="1"/>
          </p:cNvSpPr>
          <p:nvPr>
            <p:ph sz="half" idx="1"/>
          </p:nvPr>
        </p:nvSpPr>
        <p:spPr>
          <a:xfrm>
            <a:off x="0" y="2348880"/>
            <a:ext cx="1739353" cy="3777283"/>
          </a:xfrm>
        </p:spPr>
        <p:txBody>
          <a:bodyPr/>
          <a:lstStyle/>
          <a:p>
            <a:pPr marL="0" indent="0">
              <a:buNone/>
            </a:pPr>
            <a:r>
              <a:rPr lang="en-GB" b="1" dirty="0" smtClean="0"/>
              <a:t>Myanmar</a:t>
            </a:r>
            <a:r>
              <a:rPr lang="en-GB" dirty="0" smtClean="0"/>
              <a:t>:</a:t>
            </a:r>
          </a:p>
          <a:p>
            <a:pPr marL="0" indent="0">
              <a:buNone/>
            </a:pPr>
            <a:endParaRPr lang="en-GB" dirty="0"/>
          </a:p>
        </p:txBody>
      </p:sp>
      <p:pic>
        <p:nvPicPr>
          <p:cNvPr id="410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146" y="2996952"/>
            <a:ext cx="1251966" cy="835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146" y="4046341"/>
            <a:ext cx="1189037" cy="789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393" y="5092203"/>
            <a:ext cx="1185471" cy="1484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1690" y="3281708"/>
            <a:ext cx="1286045" cy="85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21456" y="4550236"/>
            <a:ext cx="1250871" cy="615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9277" y="5661247"/>
            <a:ext cx="1375227" cy="915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39353" y="1720061"/>
            <a:ext cx="5857748" cy="4399055"/>
          </a:xfrm>
          <a:prstGeom prst="rect">
            <a:avLst/>
          </a:prstGeom>
        </p:spPr>
      </p:pic>
    </p:spTree>
    <p:extLst>
      <p:ext uri="{BB962C8B-B14F-4D97-AF65-F5344CB8AC3E}">
        <p14:creationId xmlns:p14="http://schemas.microsoft.com/office/powerpoint/2010/main" val="468711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5184576"/>
          </a:xfrm>
        </p:spPr>
        <p:txBody>
          <a:bodyPr>
            <a:normAutofit fontScale="90000"/>
          </a:bodyPr>
          <a:lstStyle/>
          <a:p>
            <a:r>
              <a:rPr lang="en-GB" sz="7300" b="1" dirty="0" smtClean="0"/>
              <a:t/>
            </a:r>
            <a:br>
              <a:rPr lang="en-GB" sz="7300" b="1" dirty="0" smtClean="0"/>
            </a:br>
            <a:r>
              <a:rPr lang="en-GB" sz="7300" b="1" dirty="0" smtClean="0"/>
              <a:t>Find </a:t>
            </a:r>
            <a:r>
              <a:rPr lang="en-GB" sz="7300" b="1" dirty="0" smtClean="0"/>
              <a:t>out </a:t>
            </a:r>
            <a:r>
              <a:rPr lang="en-GB" dirty="0" smtClean="0"/>
              <a:t>:</a:t>
            </a:r>
            <a:br>
              <a:rPr lang="en-GB" dirty="0" smtClean="0"/>
            </a:br>
            <a:r>
              <a:rPr lang="en-GB" dirty="0" smtClean="0"/>
              <a:t/>
            </a:r>
            <a:br>
              <a:rPr lang="en-GB" dirty="0" smtClean="0"/>
            </a:br>
            <a:r>
              <a:rPr lang="en-GB" b="1" dirty="0" smtClean="0"/>
              <a:t>1) What’s the population?</a:t>
            </a:r>
            <a:br>
              <a:rPr lang="en-GB" b="1" dirty="0" smtClean="0"/>
            </a:br>
            <a:r>
              <a:rPr lang="en-GB" b="1" dirty="0" smtClean="0"/>
              <a:t>2) What does the average person earn?</a:t>
            </a:r>
            <a:br>
              <a:rPr lang="en-GB" b="1" dirty="0" smtClean="0"/>
            </a:br>
            <a:r>
              <a:rPr lang="en-GB" b="1" dirty="0" smtClean="0"/>
              <a:t>3) How many religions are there?</a:t>
            </a:r>
            <a:br>
              <a:rPr lang="en-GB" b="1" dirty="0" smtClean="0"/>
            </a:br>
            <a:r>
              <a:rPr lang="en-GB" b="1" dirty="0" smtClean="0"/>
              <a:t>4) What are the main exports?</a:t>
            </a:r>
            <a:br>
              <a:rPr lang="en-GB" b="1" dirty="0" smtClean="0"/>
            </a:br>
            <a:r>
              <a:rPr lang="en-GB" b="1" dirty="0" smtClean="0"/>
              <a:t>5) What are 3 problems?</a:t>
            </a:r>
            <a:r>
              <a:rPr lang="en-GB" dirty="0" smtClean="0"/>
              <a:t/>
            </a:r>
            <a:br>
              <a:rPr lang="en-GB" dirty="0" smtClean="0"/>
            </a:br>
            <a:endParaRPr lang="en-GB" dirty="0"/>
          </a:p>
        </p:txBody>
      </p:sp>
      <p:sp>
        <p:nvSpPr>
          <p:cNvPr id="4" name="Content Placeholder 3"/>
          <p:cNvSpPr>
            <a:spLocks noGrp="1"/>
          </p:cNvSpPr>
          <p:nvPr>
            <p:ph sz="half" idx="1"/>
          </p:nvPr>
        </p:nvSpPr>
        <p:spPr>
          <a:xfrm>
            <a:off x="179512" y="5445224"/>
            <a:ext cx="3960440" cy="1152128"/>
          </a:xfrm>
        </p:spPr>
        <p:txBody>
          <a:bodyPr>
            <a:normAutofit/>
          </a:bodyPr>
          <a:lstStyle/>
          <a:p>
            <a:pPr marL="0" indent="0">
              <a:buNone/>
            </a:pPr>
            <a:r>
              <a:rPr lang="en-GB" sz="4800" b="1" dirty="0" smtClean="0">
                <a:solidFill>
                  <a:srgbClr val="7030A0"/>
                </a:solidFill>
              </a:rPr>
              <a:t>a) North Korea</a:t>
            </a:r>
            <a:endParaRPr lang="en-GB" sz="4800" b="1" dirty="0">
              <a:solidFill>
                <a:srgbClr val="7030A0"/>
              </a:solidFill>
            </a:endParaRPr>
          </a:p>
        </p:txBody>
      </p:sp>
      <p:sp>
        <p:nvSpPr>
          <p:cNvPr id="5" name="Content Placeholder 4"/>
          <p:cNvSpPr>
            <a:spLocks noGrp="1"/>
          </p:cNvSpPr>
          <p:nvPr>
            <p:ph sz="half" idx="2"/>
          </p:nvPr>
        </p:nvSpPr>
        <p:spPr>
          <a:xfrm>
            <a:off x="4211960" y="5517232"/>
            <a:ext cx="4824536" cy="1080120"/>
          </a:xfrm>
        </p:spPr>
        <p:txBody>
          <a:bodyPr>
            <a:noAutofit/>
          </a:bodyPr>
          <a:lstStyle/>
          <a:p>
            <a:pPr marL="0" indent="0">
              <a:buNone/>
            </a:pPr>
            <a:r>
              <a:rPr lang="en-GB" sz="4400" b="1" dirty="0" smtClean="0">
                <a:solidFill>
                  <a:srgbClr val="00B050"/>
                </a:solidFill>
              </a:rPr>
              <a:t>b) Myanmar/Burma</a:t>
            </a:r>
            <a:endParaRPr lang="en-GB" sz="4400" b="1" dirty="0">
              <a:solidFill>
                <a:srgbClr val="00B050"/>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212520"/>
            <a:ext cx="2004626" cy="133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585" y="237120"/>
            <a:ext cx="1969175" cy="131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263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half" idx="4294967295"/>
            <p:extLst>
              <p:ext uri="{D42A27DB-BD31-4B8C-83A1-F6EECF244321}">
                <p14:modId xmlns:p14="http://schemas.microsoft.com/office/powerpoint/2010/main" val="923900360"/>
              </p:ext>
            </p:extLst>
          </p:nvPr>
        </p:nvGraphicFramePr>
        <p:xfrm>
          <a:off x="0" y="115889"/>
          <a:ext cx="4355976" cy="7476589"/>
        </p:xfrm>
        <a:graphic>
          <a:graphicData uri="http://schemas.openxmlformats.org/drawingml/2006/table">
            <a:tbl>
              <a:tblPr firstRow="1" firstCol="1" bandRow="1">
                <a:tableStyleId>{5C22544A-7EE6-4342-B048-85BDC9FD1C3A}</a:tableStyleId>
              </a:tblPr>
              <a:tblGrid>
                <a:gridCol w="442320"/>
                <a:gridCol w="3913656"/>
              </a:tblGrid>
              <a:tr h="206067">
                <a:tc gridSpan="2">
                  <a:txBody>
                    <a:bodyPr/>
                    <a:lstStyle/>
                    <a:p>
                      <a:pPr algn="ctr">
                        <a:lnSpc>
                          <a:spcPct val="115000"/>
                        </a:lnSpc>
                        <a:spcAft>
                          <a:spcPts val="0"/>
                        </a:spcAft>
                      </a:pPr>
                      <a:r>
                        <a:rPr lang="en-GB" sz="1200" dirty="0">
                          <a:effectLst/>
                        </a:rPr>
                        <a:t>Country profile: Burma Fact File</a:t>
                      </a:r>
                      <a:endParaRPr lang="en-GB" sz="1200" dirty="0">
                        <a:effectLst/>
                        <a:latin typeface="Calibri"/>
                        <a:ea typeface="Calibri"/>
                        <a:cs typeface="Times New Roman"/>
                      </a:endParaRPr>
                    </a:p>
                  </a:txBody>
                  <a:tcPr marL="0" marR="0" marT="0" marB="0" anchor="ctr"/>
                </a:tc>
                <a:tc hMerge="1">
                  <a:txBody>
                    <a:bodyPr/>
                    <a:lstStyle/>
                    <a:p>
                      <a:endParaRPr lang="en-GB"/>
                    </a:p>
                  </a:txBody>
                  <a:tcPr/>
                </a:tc>
              </a:tr>
              <a:tr h="412135">
                <a:tc>
                  <a:txBody>
                    <a:bodyPr/>
                    <a:lstStyle/>
                    <a:p>
                      <a:pPr algn="ctr">
                        <a:lnSpc>
                          <a:spcPct val="115000"/>
                        </a:lnSpc>
                        <a:spcAft>
                          <a:spcPts val="0"/>
                        </a:spcAft>
                      </a:pPr>
                      <a:r>
                        <a:rPr lang="en-GB" sz="900">
                          <a:effectLst/>
                        </a:rPr>
                        <a:t>Leader</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President Thein Sein (from March 2011). Before, he was a military commander. </a:t>
                      </a:r>
                      <a:endParaRPr lang="en-GB" sz="1300" dirty="0">
                        <a:effectLst/>
                        <a:latin typeface="Calibri"/>
                        <a:ea typeface="Calibri"/>
                        <a:cs typeface="Times New Roman"/>
                      </a:endParaRPr>
                    </a:p>
                  </a:txBody>
                  <a:tcPr marL="0" marR="0" marT="0" marB="0" anchor="ctr"/>
                </a:tc>
              </a:tr>
              <a:tr h="1648539">
                <a:tc>
                  <a:txBody>
                    <a:bodyPr/>
                    <a:lstStyle/>
                    <a:p>
                      <a:pPr algn="ctr">
                        <a:lnSpc>
                          <a:spcPct val="115000"/>
                        </a:lnSpc>
                        <a:spcAft>
                          <a:spcPts val="0"/>
                        </a:spcAft>
                      </a:pPr>
                      <a:r>
                        <a:rPr lang="en-GB" sz="900" dirty="0">
                          <a:effectLst/>
                        </a:rPr>
                        <a:t>Economy</a:t>
                      </a:r>
                      <a:endParaRPr lang="en-GB" sz="8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GNI per person $3,998, one of the lowest in East Asia (Thailand $13,364, UK $35,002). </a:t>
                      </a:r>
                    </a:p>
                    <a:p>
                      <a:pPr>
                        <a:lnSpc>
                          <a:spcPct val="115000"/>
                        </a:lnSpc>
                        <a:spcAft>
                          <a:spcPts val="0"/>
                        </a:spcAft>
                      </a:pPr>
                      <a:r>
                        <a:rPr lang="en-GB" sz="1300" dirty="0">
                          <a:effectLst/>
                        </a:rPr>
                        <a:t>Money: Myanmar Kyat (MMK). Main exports: Oil and natural gas; minerals and gems; agricultural products. Economic changes since 2011 have increased private business and foreign investment. The economy grew by 8.3% in 2013-14, mostly because of construction, manufacturing and services but also agriculture. </a:t>
                      </a:r>
                      <a:endParaRPr lang="en-GB" sz="1300" dirty="0">
                        <a:effectLst/>
                        <a:latin typeface="Calibri"/>
                        <a:ea typeface="Calibri"/>
                        <a:cs typeface="Times New Roman"/>
                      </a:endParaRPr>
                    </a:p>
                  </a:txBody>
                  <a:tcPr marL="0" marR="0" marT="0" marB="0" anchor="ctr"/>
                </a:tc>
              </a:tr>
              <a:tr h="412135">
                <a:tc>
                  <a:txBody>
                    <a:bodyPr/>
                    <a:lstStyle/>
                    <a:p>
                      <a:pPr algn="ctr">
                        <a:lnSpc>
                          <a:spcPct val="115000"/>
                        </a:lnSpc>
                        <a:spcAft>
                          <a:spcPts val="0"/>
                        </a:spcAft>
                      </a:pPr>
                      <a:r>
                        <a:rPr lang="en-GB" sz="900">
                          <a:effectLst/>
                        </a:rPr>
                        <a:t>People</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51.4 million (in 2014). People per square kilometre 76 (UK 260). Population growth per year 1990-2013 1%. </a:t>
                      </a:r>
                      <a:endParaRPr lang="en-GB" sz="1300" dirty="0">
                        <a:effectLst/>
                        <a:latin typeface="Calibri"/>
                        <a:ea typeface="Calibri"/>
                        <a:cs typeface="Times New Roman"/>
                      </a:endParaRPr>
                    </a:p>
                  </a:txBody>
                  <a:tcPr marL="0" marR="0" marT="0" marB="0" anchor="ctr"/>
                </a:tc>
              </a:tr>
              <a:tr h="1030337">
                <a:tc>
                  <a:txBody>
                    <a:bodyPr/>
                    <a:lstStyle/>
                    <a:p>
                      <a:pPr algn="ctr">
                        <a:lnSpc>
                          <a:spcPct val="115000"/>
                        </a:lnSpc>
                        <a:spcAft>
                          <a:spcPts val="0"/>
                        </a:spcAft>
                      </a:pPr>
                      <a:r>
                        <a:rPr lang="en-GB" sz="900">
                          <a:effectLst/>
                        </a:rPr>
                        <a:t>Health</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Infant death rate 40 per 1,000 (Thailand 11, UK 4). Lifetime risk of maternal mortality 1 in 250 (UK 1 in 6,900). HIV 0.6%. Burma spends only 2% of GDP on healthcare. Malaria is the biggest cause of death; people get TB three times more often than the world rate. </a:t>
                      </a:r>
                      <a:endParaRPr lang="en-GB" sz="1300" dirty="0">
                        <a:effectLst/>
                        <a:latin typeface="Calibri"/>
                        <a:ea typeface="Calibri"/>
                        <a:cs typeface="Times New Roman"/>
                      </a:endParaRPr>
                    </a:p>
                  </a:txBody>
                  <a:tcPr marL="0" marR="0" marT="0" marB="0" anchor="ctr"/>
                </a:tc>
              </a:tr>
              <a:tr h="618202">
                <a:tc>
                  <a:txBody>
                    <a:bodyPr/>
                    <a:lstStyle/>
                    <a:p>
                      <a:pPr algn="ctr">
                        <a:lnSpc>
                          <a:spcPct val="115000"/>
                        </a:lnSpc>
                        <a:spcAft>
                          <a:spcPts val="0"/>
                        </a:spcAft>
                      </a:pPr>
                      <a:r>
                        <a:rPr lang="en-GB" sz="900">
                          <a:effectLst/>
                        </a:rPr>
                        <a:t>Environment</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Major problems include deforestation, </a:t>
                      </a:r>
                      <a:r>
                        <a:rPr lang="en-GB" sz="1300" dirty="0" err="1">
                          <a:effectLst/>
                        </a:rPr>
                        <a:t>overcultivation</a:t>
                      </a:r>
                      <a:r>
                        <a:rPr lang="en-GB" sz="1300" dirty="0">
                          <a:effectLst/>
                        </a:rPr>
                        <a:t> of arable land, overfishing, and environmental destruction because of oil, gas and mineral extraction. </a:t>
                      </a:r>
                      <a:endParaRPr lang="en-GB" sz="1300" dirty="0">
                        <a:effectLst/>
                        <a:latin typeface="Calibri"/>
                        <a:ea typeface="Calibri"/>
                        <a:cs typeface="Times New Roman"/>
                      </a:endParaRPr>
                    </a:p>
                  </a:txBody>
                  <a:tcPr marL="0" marR="0" marT="0" marB="0" anchor="ctr"/>
                </a:tc>
              </a:tr>
              <a:tr h="824269">
                <a:tc>
                  <a:txBody>
                    <a:bodyPr/>
                    <a:lstStyle/>
                    <a:p>
                      <a:pPr algn="ctr">
                        <a:lnSpc>
                          <a:spcPct val="115000"/>
                        </a:lnSpc>
                        <a:spcAft>
                          <a:spcPts val="0"/>
                        </a:spcAft>
                      </a:pPr>
                      <a:r>
                        <a:rPr lang="en-GB" sz="900">
                          <a:effectLst/>
                        </a:rPr>
                        <a:t>Culture</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Burma has more than 130 ethnic groups. The main ones are Burman 68%, Shan 9%, Karen 7%, Rakhine 4%, Chinese 3%, Indian 2% and Mon 2%. Since 1948, the government has been fighting all the time against some minority ethnic groups. </a:t>
                      </a:r>
                      <a:endParaRPr lang="en-GB" sz="1300" dirty="0">
                        <a:effectLst/>
                        <a:latin typeface="Calibri"/>
                        <a:ea typeface="Calibri"/>
                        <a:cs typeface="Times New Roman"/>
                      </a:endParaRPr>
                    </a:p>
                  </a:txBody>
                  <a:tcPr marL="0" marR="0" marT="0" marB="0" anchor="ctr"/>
                </a:tc>
              </a:tr>
              <a:tr h="412135">
                <a:tc>
                  <a:txBody>
                    <a:bodyPr/>
                    <a:lstStyle/>
                    <a:p>
                      <a:pPr algn="ctr">
                        <a:lnSpc>
                          <a:spcPct val="115000"/>
                        </a:lnSpc>
                        <a:spcAft>
                          <a:spcPts val="0"/>
                        </a:spcAft>
                      </a:pPr>
                      <a:r>
                        <a:rPr lang="en-GB" sz="900">
                          <a:effectLst/>
                        </a:rPr>
                        <a:t>Religion</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Theravada Buddhist 89%, Christian 4% (Baptist 3%, Catholic 1%), Muslim 4%, Animist 1%, other 2%. </a:t>
                      </a:r>
                      <a:endParaRPr lang="en-GB" sz="1300" dirty="0">
                        <a:effectLst/>
                        <a:latin typeface="Calibri"/>
                        <a:ea typeface="Calibri"/>
                        <a:cs typeface="Times New Roman"/>
                      </a:endParaRPr>
                    </a:p>
                  </a:txBody>
                  <a:tcPr marL="0" marR="0" marT="0" marB="0" anchor="ctr"/>
                </a:tc>
              </a:tr>
              <a:tr h="412135">
                <a:tc>
                  <a:txBody>
                    <a:bodyPr/>
                    <a:lstStyle/>
                    <a:p>
                      <a:pPr algn="ctr">
                        <a:lnSpc>
                          <a:spcPct val="115000"/>
                        </a:lnSpc>
                        <a:spcAft>
                          <a:spcPts val="0"/>
                        </a:spcAft>
                      </a:pPr>
                      <a:r>
                        <a:rPr lang="en-GB" sz="900">
                          <a:effectLst/>
                        </a:rPr>
                        <a:t>Language</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Burmese (official), but many ethnic groups have their own language. </a:t>
                      </a:r>
                      <a:endParaRPr lang="en-GB" sz="1300" dirty="0">
                        <a:effectLst/>
                        <a:latin typeface="Calibri"/>
                        <a:ea typeface="Calibri"/>
                        <a:cs typeface="Times New Roman"/>
                      </a:endParaRPr>
                    </a:p>
                  </a:txBody>
                  <a:tcPr marL="0" marR="0" marT="0" marB="0" anchor="ctr"/>
                </a:tc>
              </a:tr>
              <a:tr h="766159">
                <a:tc>
                  <a:txBody>
                    <a:bodyPr/>
                    <a:lstStyle/>
                    <a:p>
                      <a:pPr algn="ctr">
                        <a:lnSpc>
                          <a:spcPct val="115000"/>
                        </a:lnSpc>
                        <a:spcAft>
                          <a:spcPts val="0"/>
                        </a:spcAft>
                      </a:pPr>
                      <a:r>
                        <a:rPr lang="en-GB" sz="900">
                          <a:effectLst/>
                        </a:rPr>
                        <a:t>Human development index</a:t>
                      </a:r>
                      <a:endParaRPr lang="en-GB" sz="800">
                        <a:effectLst/>
                        <a:latin typeface="Calibri"/>
                        <a:ea typeface="Calibri"/>
                        <a:cs typeface="Times New Roman"/>
                      </a:endParaRPr>
                    </a:p>
                  </a:txBody>
                  <a:tcPr marL="0" marR="0" marT="0" marB="0" anchor="ctr"/>
                </a:tc>
                <a:tc>
                  <a:txBody>
                    <a:bodyPr/>
                    <a:lstStyle/>
                    <a:p>
                      <a:pPr>
                        <a:lnSpc>
                          <a:spcPct val="115000"/>
                        </a:lnSpc>
                        <a:spcAft>
                          <a:spcPts val="0"/>
                        </a:spcAft>
                      </a:pPr>
                      <a:r>
                        <a:rPr lang="en-GB" sz="1300" dirty="0">
                          <a:effectLst/>
                        </a:rPr>
                        <a:t>0.524, ranked 150 out of 187 (Thailand 0.722, UK 0.892). </a:t>
                      </a:r>
                      <a:endParaRPr lang="en-GB" sz="1300" dirty="0">
                        <a:effectLst/>
                        <a:latin typeface="Calibri"/>
                        <a:ea typeface="Calibri"/>
                        <a:cs typeface="Times New Roman"/>
                      </a:endParaRPr>
                    </a:p>
                  </a:txBody>
                  <a:tcPr marL="0" marR="0" marT="0" marB="0" anchor="ctr"/>
                </a:tc>
              </a:tr>
            </a:tbl>
          </a:graphicData>
        </a:graphic>
      </p:graphicFrame>
      <p:graphicFrame>
        <p:nvGraphicFramePr>
          <p:cNvPr id="8" name="Content Placeholder 7"/>
          <p:cNvGraphicFramePr>
            <a:graphicFrameLocks noGrp="1"/>
          </p:cNvGraphicFramePr>
          <p:nvPr>
            <p:ph sz="half" idx="4294967295"/>
            <p:extLst>
              <p:ext uri="{D42A27DB-BD31-4B8C-83A1-F6EECF244321}">
                <p14:modId xmlns:p14="http://schemas.microsoft.com/office/powerpoint/2010/main" val="3308745282"/>
              </p:ext>
            </p:extLst>
          </p:nvPr>
        </p:nvGraphicFramePr>
        <p:xfrm>
          <a:off x="4427984" y="115888"/>
          <a:ext cx="4716462" cy="7232683"/>
        </p:xfrm>
        <a:graphic>
          <a:graphicData uri="http://schemas.openxmlformats.org/drawingml/2006/table">
            <a:tbl>
              <a:tblPr firstRow="1" firstCol="1" bandRow="1">
                <a:tableStyleId>{5C22544A-7EE6-4342-B048-85BDC9FD1C3A}</a:tableStyleId>
              </a:tblPr>
              <a:tblGrid>
                <a:gridCol w="504056"/>
                <a:gridCol w="4212406"/>
              </a:tblGrid>
              <a:tr h="228483">
                <a:tc gridSpan="2">
                  <a:txBody>
                    <a:bodyPr/>
                    <a:lstStyle/>
                    <a:p>
                      <a:pPr algn="ctr">
                        <a:lnSpc>
                          <a:spcPct val="115000"/>
                        </a:lnSpc>
                        <a:spcAft>
                          <a:spcPts val="0"/>
                        </a:spcAft>
                      </a:pPr>
                      <a:r>
                        <a:rPr lang="en-GB" sz="1200" dirty="0">
                          <a:effectLst/>
                        </a:rPr>
                        <a:t>Country profile: North Korea Fact File</a:t>
                      </a:r>
                      <a:endParaRPr lang="en-GB" sz="1200" dirty="0">
                        <a:effectLst/>
                        <a:latin typeface="Calibri"/>
                        <a:ea typeface="Calibri"/>
                        <a:cs typeface="Times New Roman"/>
                      </a:endParaRPr>
                    </a:p>
                  </a:txBody>
                  <a:tcPr marL="0" marR="0" marT="0" marB="0" anchor="ctr"/>
                </a:tc>
                <a:tc hMerge="1">
                  <a:txBody>
                    <a:bodyPr/>
                    <a:lstStyle/>
                    <a:p>
                      <a:endParaRPr lang="en-GB"/>
                    </a:p>
                  </a:txBody>
                  <a:tcPr/>
                </a:tc>
              </a:tr>
              <a:tr h="232795">
                <a:tc>
                  <a:txBody>
                    <a:bodyPr/>
                    <a:lstStyle/>
                    <a:p>
                      <a:pPr algn="ctr">
                        <a:lnSpc>
                          <a:spcPct val="115000"/>
                        </a:lnSpc>
                        <a:spcAft>
                          <a:spcPts val="0"/>
                        </a:spcAft>
                      </a:pPr>
                      <a:r>
                        <a:rPr lang="en-GB" sz="1000" dirty="0">
                          <a:effectLst/>
                        </a:rPr>
                        <a:t>Leader</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Kim Jong-un </a:t>
                      </a:r>
                      <a:endParaRPr lang="en-GB" sz="1400" dirty="0">
                        <a:effectLst/>
                        <a:latin typeface="Calibri"/>
                        <a:ea typeface="Calibri"/>
                        <a:cs typeface="Times New Roman"/>
                      </a:endParaRPr>
                    </a:p>
                  </a:txBody>
                  <a:tcPr marL="0" marR="0" marT="0" marB="0" anchor="ctr"/>
                </a:tc>
              </a:tr>
              <a:tr h="456966">
                <a:tc>
                  <a:txBody>
                    <a:bodyPr/>
                    <a:lstStyle/>
                    <a:p>
                      <a:pPr algn="ctr">
                        <a:lnSpc>
                          <a:spcPct val="115000"/>
                        </a:lnSpc>
                        <a:spcAft>
                          <a:spcPts val="0"/>
                        </a:spcAft>
                      </a:pPr>
                      <a:r>
                        <a:rPr lang="en-GB" sz="1000" dirty="0">
                          <a:effectLst/>
                        </a:rPr>
                        <a:t>Economy</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GDP per person $621 (South Korea $26,482 – UN estimates 2013). </a:t>
                      </a:r>
                      <a:endParaRPr lang="en-GB" sz="1400" dirty="0">
                        <a:effectLst/>
                        <a:latin typeface="Calibri"/>
                        <a:ea typeface="Calibri"/>
                        <a:cs typeface="Times New Roman"/>
                      </a:endParaRPr>
                    </a:p>
                  </a:txBody>
                  <a:tcPr marL="0" marR="0" marT="0" marB="0" anchor="ctr"/>
                </a:tc>
              </a:tr>
              <a:tr h="685449">
                <a:tc>
                  <a:txBody>
                    <a:bodyPr/>
                    <a:lstStyle/>
                    <a:p>
                      <a:pPr algn="ctr">
                        <a:lnSpc>
                          <a:spcPct val="115000"/>
                        </a:lnSpc>
                        <a:spcAft>
                          <a:spcPts val="0"/>
                        </a:spcAft>
                      </a:pPr>
                      <a:r>
                        <a:rPr lang="en-GB" sz="1000" dirty="0">
                          <a:effectLst/>
                        </a:rPr>
                        <a:t>Monetary unit</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Won (KPW). Official rate 109 to US$, black market rate 8,300. The markets often use the Chinese yuan. People rely more on foreign currencies than the KPW. </a:t>
                      </a:r>
                      <a:endParaRPr lang="en-GB" sz="1400" dirty="0">
                        <a:effectLst/>
                        <a:latin typeface="Calibri"/>
                        <a:ea typeface="Calibri"/>
                        <a:cs typeface="Times New Roman"/>
                      </a:endParaRPr>
                    </a:p>
                  </a:txBody>
                  <a:tcPr marL="0" marR="0" marT="0" marB="0" anchor="ctr"/>
                </a:tc>
              </a:tr>
              <a:tr h="685449">
                <a:tc>
                  <a:txBody>
                    <a:bodyPr/>
                    <a:lstStyle/>
                    <a:p>
                      <a:pPr algn="ctr">
                        <a:lnSpc>
                          <a:spcPct val="115000"/>
                        </a:lnSpc>
                        <a:spcAft>
                          <a:spcPts val="0"/>
                        </a:spcAft>
                      </a:pPr>
                      <a:r>
                        <a:rPr lang="en-GB" sz="1000" dirty="0">
                          <a:effectLst/>
                        </a:rPr>
                        <a:t>Main exports</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Minerals </a:t>
                      </a:r>
                      <a:r>
                        <a:rPr lang="en-GB" sz="1400" dirty="0" err="1">
                          <a:effectLst/>
                        </a:rPr>
                        <a:t>eg</a:t>
                      </a:r>
                      <a:r>
                        <a:rPr lang="en-GB" sz="1400" dirty="0">
                          <a:effectLst/>
                        </a:rPr>
                        <a:t>. coal and iron ore. About 70% of trade is with China; and 24% is with South Korea (light manufactured goods from the joint Kaesong Industrial Complex). </a:t>
                      </a:r>
                      <a:endParaRPr lang="en-GB" sz="1400" dirty="0">
                        <a:effectLst/>
                        <a:latin typeface="Calibri"/>
                        <a:ea typeface="Calibri"/>
                        <a:cs typeface="Times New Roman"/>
                      </a:endParaRPr>
                    </a:p>
                  </a:txBody>
                  <a:tcPr marL="0" marR="0" marT="0" marB="0" anchor="ctr"/>
                </a:tc>
              </a:tr>
              <a:tr h="456966">
                <a:tc>
                  <a:txBody>
                    <a:bodyPr/>
                    <a:lstStyle/>
                    <a:p>
                      <a:pPr algn="ctr">
                        <a:lnSpc>
                          <a:spcPct val="115000"/>
                        </a:lnSpc>
                        <a:spcAft>
                          <a:spcPts val="0"/>
                        </a:spcAft>
                      </a:pPr>
                      <a:r>
                        <a:rPr lang="en-GB" sz="1000" dirty="0">
                          <a:effectLst/>
                        </a:rPr>
                        <a:t>People</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24.9 million. Annual population growth 1990-2013: 0.9%. People per square kilometre 207 (South Korea 517). </a:t>
                      </a:r>
                      <a:endParaRPr lang="en-GB" sz="1400" dirty="0">
                        <a:effectLst/>
                        <a:latin typeface="Calibri"/>
                        <a:ea typeface="Calibri"/>
                        <a:cs typeface="Times New Roman"/>
                      </a:endParaRPr>
                    </a:p>
                  </a:txBody>
                  <a:tcPr marL="0" marR="0" marT="0" marB="0" anchor="ctr"/>
                </a:tc>
              </a:tr>
              <a:tr h="913933">
                <a:tc>
                  <a:txBody>
                    <a:bodyPr/>
                    <a:lstStyle/>
                    <a:p>
                      <a:pPr algn="ctr">
                        <a:lnSpc>
                          <a:spcPct val="115000"/>
                        </a:lnSpc>
                        <a:spcAft>
                          <a:spcPts val="0"/>
                        </a:spcAft>
                      </a:pPr>
                      <a:r>
                        <a:rPr lang="en-GB" sz="1000" dirty="0">
                          <a:effectLst/>
                        </a:rPr>
                        <a:t>Health</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They were successful at first, but then suffered from famine and lack of money. Infant mortality got worse (9 per 1,000 live births in 1990 to 26 in 2008) then improved a little to 22 by 2013 (South Korea 3). </a:t>
                      </a:r>
                      <a:endParaRPr lang="en-GB" sz="1400" dirty="0">
                        <a:effectLst/>
                        <a:latin typeface="Calibri"/>
                        <a:ea typeface="Calibri"/>
                        <a:cs typeface="Times New Roman"/>
                      </a:endParaRPr>
                    </a:p>
                  </a:txBody>
                  <a:tcPr marL="0" marR="0" marT="0" marB="0" anchor="ctr"/>
                </a:tc>
              </a:tr>
              <a:tr h="685449">
                <a:tc>
                  <a:txBody>
                    <a:bodyPr/>
                    <a:lstStyle/>
                    <a:p>
                      <a:pPr algn="ctr">
                        <a:lnSpc>
                          <a:spcPct val="115000"/>
                        </a:lnSpc>
                        <a:spcAft>
                          <a:spcPts val="0"/>
                        </a:spcAft>
                      </a:pPr>
                      <a:r>
                        <a:rPr lang="en-GB" sz="1000" dirty="0">
                          <a:effectLst/>
                        </a:rPr>
                        <a:t>Environment</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Most of Northern Korea is mountains - not suitable for agriculture. Storms often wash away the terraces. A lot of trees have gone. Kim Jong-un wants to plant more. </a:t>
                      </a:r>
                      <a:endParaRPr lang="en-GB" sz="1400" dirty="0">
                        <a:effectLst/>
                        <a:latin typeface="Calibri"/>
                        <a:ea typeface="Calibri"/>
                        <a:cs typeface="Times New Roman"/>
                      </a:endParaRPr>
                    </a:p>
                  </a:txBody>
                  <a:tcPr marL="0" marR="0" marT="0" marB="0" anchor="ctr"/>
                </a:tc>
              </a:tr>
              <a:tr h="685449">
                <a:tc>
                  <a:txBody>
                    <a:bodyPr/>
                    <a:lstStyle/>
                    <a:p>
                      <a:pPr algn="ctr">
                        <a:lnSpc>
                          <a:spcPct val="115000"/>
                        </a:lnSpc>
                        <a:spcAft>
                          <a:spcPts val="0"/>
                        </a:spcAft>
                      </a:pPr>
                      <a:r>
                        <a:rPr lang="en-GB" sz="1000" dirty="0">
                          <a:effectLst/>
                        </a:rPr>
                        <a:t>Religion</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There are a few churches and Buddhist temples – but they are only for show. People follow other religions in secret. But the only official religion is worshipping the Kim family. </a:t>
                      </a:r>
                      <a:endParaRPr lang="en-GB" sz="1400" dirty="0">
                        <a:effectLst/>
                        <a:latin typeface="Calibri"/>
                        <a:ea typeface="Calibri"/>
                        <a:cs typeface="Times New Roman"/>
                      </a:endParaRPr>
                    </a:p>
                  </a:txBody>
                  <a:tcPr marL="0" marR="0" marT="0" marB="0" anchor="ctr"/>
                </a:tc>
              </a:tr>
              <a:tr h="913933">
                <a:tc>
                  <a:txBody>
                    <a:bodyPr/>
                    <a:lstStyle/>
                    <a:p>
                      <a:pPr algn="ctr">
                        <a:lnSpc>
                          <a:spcPct val="115000"/>
                        </a:lnSpc>
                        <a:spcAft>
                          <a:spcPts val="0"/>
                        </a:spcAft>
                      </a:pPr>
                      <a:r>
                        <a:rPr lang="en-GB" sz="1000" dirty="0">
                          <a:effectLst/>
                        </a:rPr>
                        <a:t>Language</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Korean. Both South and North Koreas only have one ethnic group. This is not common. The North stopped using Chinese characters. They only use the Korean alphabet; they also stopped using many words that came from  Chinese. </a:t>
                      </a:r>
                      <a:endParaRPr lang="en-GB" sz="1400" dirty="0">
                        <a:effectLst/>
                        <a:latin typeface="Calibri"/>
                        <a:ea typeface="Calibri"/>
                        <a:cs typeface="Times New Roman"/>
                      </a:endParaRPr>
                    </a:p>
                  </a:txBody>
                  <a:tcPr marL="0" marR="0" marT="0" marB="0" anchor="ctr"/>
                </a:tc>
              </a:tr>
              <a:tr h="752617">
                <a:tc>
                  <a:txBody>
                    <a:bodyPr/>
                    <a:lstStyle/>
                    <a:p>
                      <a:pPr algn="ctr">
                        <a:lnSpc>
                          <a:spcPct val="115000"/>
                        </a:lnSpc>
                        <a:spcAft>
                          <a:spcPts val="0"/>
                        </a:spcAft>
                      </a:pPr>
                      <a:r>
                        <a:rPr lang="en-GB" sz="1000" dirty="0">
                          <a:effectLst/>
                        </a:rPr>
                        <a:t>Human development index</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dirty="0">
                          <a:effectLst/>
                        </a:rPr>
                        <a:t>Not available. </a:t>
                      </a:r>
                      <a:endParaRPr lang="en-GB" sz="1200" dirty="0">
                        <a:effectLst/>
                        <a:latin typeface="Calibri"/>
                        <a:ea typeface="Calibri"/>
                        <a:cs typeface="Times New Roman"/>
                      </a:endParaRPr>
                    </a:p>
                  </a:txBody>
                  <a:tcPr marL="0" marR="0" marT="0" marB="0" anchor="ctr"/>
                </a:tc>
              </a:tr>
            </a:tbl>
          </a:graphicData>
        </a:graphic>
      </p:graphicFrame>
    </p:spTree>
    <p:extLst>
      <p:ext uri="{BB962C8B-B14F-4D97-AF65-F5344CB8AC3E}">
        <p14:creationId xmlns:p14="http://schemas.microsoft.com/office/powerpoint/2010/main" val="1854377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Now find this information</a:t>
            </a:r>
            <a:r>
              <a:rPr lang="en-GB" dirty="0" smtClean="0"/>
              <a:t>:</a:t>
            </a:r>
            <a:endParaRPr lang="en-GB" dirty="0"/>
          </a:p>
        </p:txBody>
      </p:sp>
      <p:sp>
        <p:nvSpPr>
          <p:cNvPr id="3" name="Content Placeholder 2"/>
          <p:cNvSpPr>
            <a:spLocks noGrp="1"/>
          </p:cNvSpPr>
          <p:nvPr>
            <p:ph idx="1"/>
          </p:nvPr>
        </p:nvSpPr>
        <p:spPr>
          <a:xfrm>
            <a:off x="251520" y="1268760"/>
            <a:ext cx="8712968" cy="5184576"/>
          </a:xfrm>
        </p:spPr>
        <p:txBody>
          <a:bodyPr>
            <a:normAutofit/>
          </a:bodyPr>
          <a:lstStyle/>
          <a:p>
            <a:pPr marL="0" indent="0" algn="ctr">
              <a:buNone/>
            </a:pPr>
            <a:r>
              <a:rPr lang="en-GB" sz="4000" dirty="0" smtClean="0"/>
              <a:t>Which country, </a:t>
            </a:r>
            <a:r>
              <a:rPr lang="en-GB" sz="4000" b="1" dirty="0" smtClean="0">
                <a:solidFill>
                  <a:srgbClr val="7030A0"/>
                </a:solidFill>
              </a:rPr>
              <a:t>North Korea </a:t>
            </a:r>
            <a:r>
              <a:rPr lang="en-GB" sz="4000" dirty="0" smtClean="0"/>
              <a:t>or </a:t>
            </a:r>
            <a:r>
              <a:rPr lang="en-GB" sz="4000" b="1" dirty="0" smtClean="0">
                <a:solidFill>
                  <a:srgbClr val="00B050"/>
                </a:solidFill>
              </a:rPr>
              <a:t>Myanmar/Burma</a:t>
            </a:r>
            <a:r>
              <a:rPr lang="en-GB" sz="4000" dirty="0" smtClean="0"/>
              <a:t> is better for:</a:t>
            </a:r>
          </a:p>
          <a:p>
            <a:pPr marL="514350" indent="-514350" algn="ctr">
              <a:buAutoNum type="alphaLcParenR"/>
            </a:pPr>
            <a:r>
              <a:rPr lang="en-GB" sz="4000" dirty="0" smtClean="0"/>
              <a:t>Women</a:t>
            </a:r>
          </a:p>
          <a:p>
            <a:pPr marL="514350" indent="-514350" algn="ctr">
              <a:buAutoNum type="alphaLcParenR"/>
            </a:pPr>
            <a:r>
              <a:rPr lang="en-GB" sz="4000" dirty="0" smtClean="0"/>
              <a:t>Gay people</a:t>
            </a:r>
          </a:p>
          <a:p>
            <a:pPr marL="514350" indent="-514350" algn="ctr">
              <a:buAutoNum type="alphaLcParenR"/>
            </a:pPr>
            <a:r>
              <a:rPr lang="en-GB" sz="4000" dirty="0" smtClean="0"/>
              <a:t>Freedom</a:t>
            </a:r>
          </a:p>
          <a:p>
            <a:pPr marL="514350" indent="-514350" algn="ctr">
              <a:buAutoNum type="alphaLcParenR"/>
            </a:pPr>
            <a:r>
              <a:rPr lang="en-GB" sz="4000" dirty="0" smtClean="0"/>
              <a:t>Literacy</a:t>
            </a:r>
          </a:p>
          <a:p>
            <a:pPr marL="514350" indent="-514350" algn="ctr">
              <a:buAutoNum type="alphaLcParenR"/>
            </a:pPr>
            <a:r>
              <a:rPr lang="en-GB" sz="4000" dirty="0" smtClean="0"/>
              <a:t>Life expectancy</a:t>
            </a:r>
          </a:p>
          <a:p>
            <a:pPr marL="514350" indent="-514350">
              <a:buAutoNum type="alphaLcParenR"/>
            </a:pPr>
            <a:endParaRPr lang="en-GB" dirty="0" smtClean="0"/>
          </a:p>
          <a:p>
            <a:pPr marL="514350" indent="-514350">
              <a:buAutoNum type="alphaLcParenR"/>
            </a:pPr>
            <a:endParaRPr lang="en-GB"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6460" y="3068961"/>
            <a:ext cx="1486905" cy="186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075" y="3717032"/>
            <a:ext cx="1826491" cy="1212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3528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9813315"/>
              </p:ext>
            </p:extLst>
          </p:nvPr>
        </p:nvGraphicFramePr>
        <p:xfrm>
          <a:off x="107504" y="188642"/>
          <a:ext cx="4536504" cy="6576446"/>
        </p:xfrm>
        <a:graphic>
          <a:graphicData uri="http://schemas.openxmlformats.org/drawingml/2006/table">
            <a:tbl>
              <a:tblPr firstRow="1" firstCol="1" bandRow="1">
                <a:tableStyleId>{5C22544A-7EE6-4342-B048-85BDC9FD1C3A}</a:tableStyleId>
              </a:tblPr>
              <a:tblGrid>
                <a:gridCol w="658705"/>
                <a:gridCol w="3877799"/>
              </a:tblGrid>
              <a:tr h="295412">
                <a:tc gridSpan="2">
                  <a:txBody>
                    <a:bodyPr/>
                    <a:lstStyle/>
                    <a:p>
                      <a:pPr algn="ctr">
                        <a:lnSpc>
                          <a:spcPct val="115000"/>
                        </a:lnSpc>
                        <a:spcAft>
                          <a:spcPts val="0"/>
                        </a:spcAft>
                      </a:pPr>
                      <a:r>
                        <a:rPr lang="en-GB" sz="1200" dirty="0">
                          <a:effectLst/>
                        </a:rPr>
                        <a:t>Country profile: Burma ratings in detail</a:t>
                      </a:r>
                      <a:endParaRPr lang="en-GB" sz="1200" dirty="0">
                        <a:effectLst/>
                        <a:latin typeface="Calibri"/>
                        <a:ea typeface="Calibri"/>
                        <a:cs typeface="Times New Roman"/>
                      </a:endParaRPr>
                    </a:p>
                  </a:txBody>
                  <a:tcPr marL="0" marR="0" marT="0" marB="0" anchor="ctr"/>
                </a:tc>
                <a:tc hMerge="1">
                  <a:txBody>
                    <a:bodyPr/>
                    <a:lstStyle/>
                    <a:p>
                      <a:endParaRPr lang="en-GB"/>
                    </a:p>
                  </a:txBody>
                  <a:tcPr/>
                </a:tc>
              </a:tr>
              <a:tr h="1181649">
                <a:tc>
                  <a:txBody>
                    <a:bodyPr/>
                    <a:lstStyle/>
                    <a:p>
                      <a:pPr algn="ctr">
                        <a:lnSpc>
                          <a:spcPct val="115000"/>
                        </a:lnSpc>
                        <a:spcAft>
                          <a:spcPts val="0"/>
                        </a:spcAft>
                      </a:pPr>
                      <a:r>
                        <a:rPr lang="en-GB" sz="1200">
                          <a:effectLst/>
                        </a:rPr>
                        <a:t>Income distribution</a:t>
                      </a:r>
                      <a:endParaRPr lang="en-GB" sz="120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The freer economy is creating a lot more inequality. There is a lot more foreign and local investment in cities. But more than two-thirds of the population live in rural communities. 2005 ★★ </a:t>
                      </a:r>
                      <a:endParaRPr lang="en-GB" sz="1400" dirty="0">
                        <a:effectLst/>
                        <a:latin typeface="Calibri"/>
                        <a:ea typeface="Calibri"/>
                        <a:cs typeface="Times New Roman"/>
                      </a:endParaRPr>
                    </a:p>
                  </a:txBody>
                  <a:tcPr marL="0" marR="0" marT="0" marB="0" anchor="ctr"/>
                </a:tc>
              </a:tr>
              <a:tr h="886237">
                <a:tc>
                  <a:txBody>
                    <a:bodyPr/>
                    <a:lstStyle/>
                    <a:p>
                      <a:pPr algn="ctr">
                        <a:lnSpc>
                          <a:spcPct val="115000"/>
                        </a:lnSpc>
                        <a:spcAft>
                          <a:spcPts val="0"/>
                        </a:spcAft>
                      </a:pPr>
                      <a:r>
                        <a:rPr lang="en-GB" sz="1200">
                          <a:effectLst/>
                        </a:rPr>
                        <a:t>Life expectancy</a:t>
                      </a:r>
                      <a:endParaRPr lang="en-GB" sz="1200">
                        <a:effectLst/>
                        <a:latin typeface="Calibri"/>
                        <a:ea typeface="Calibri"/>
                        <a:cs typeface="Times New Roman"/>
                      </a:endParaRPr>
                    </a:p>
                  </a:txBody>
                  <a:tcPr marL="0" marR="0" marT="0" marB="0" anchor="ctr"/>
                </a:tc>
                <a:tc>
                  <a:txBody>
                    <a:bodyPr/>
                    <a:lstStyle/>
                    <a:p>
                      <a:pPr>
                        <a:lnSpc>
                          <a:spcPct val="115000"/>
                        </a:lnSpc>
                        <a:spcAft>
                          <a:spcPts val="0"/>
                        </a:spcAft>
                      </a:pPr>
                      <a:r>
                        <a:rPr lang="en-GB" sz="1400">
                          <a:effectLst/>
                        </a:rPr>
                        <a:t>Life expectancy is 65 years. This is more than 57 in 2005 (Thailand 74, UK 81). 2005 ★★★ </a:t>
                      </a:r>
                      <a:endParaRPr lang="en-GB" sz="1400">
                        <a:effectLst/>
                        <a:latin typeface="Calibri"/>
                        <a:ea typeface="Calibri"/>
                        <a:cs typeface="Times New Roman"/>
                      </a:endParaRPr>
                    </a:p>
                  </a:txBody>
                  <a:tcPr marL="0" marR="0" marT="0" marB="0" anchor="ctr"/>
                </a:tc>
              </a:tr>
              <a:tr h="1181649">
                <a:tc>
                  <a:txBody>
                    <a:bodyPr/>
                    <a:lstStyle/>
                    <a:p>
                      <a:pPr algn="ctr">
                        <a:lnSpc>
                          <a:spcPct val="115000"/>
                        </a:lnSpc>
                        <a:spcAft>
                          <a:spcPts val="0"/>
                        </a:spcAft>
                      </a:pPr>
                      <a:r>
                        <a:rPr lang="en-GB" sz="1200">
                          <a:effectLst/>
                        </a:rPr>
                        <a:t>Position of women</a:t>
                      </a:r>
                      <a:endParaRPr lang="en-GB" sz="120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Some improvement but cultural barriers to women’s participation remain high. Sexual violence and trafficking are significant problems in conflict and border areas. 2005 ★★ </a:t>
                      </a:r>
                      <a:endParaRPr lang="en-GB" sz="1400" dirty="0">
                        <a:effectLst/>
                        <a:latin typeface="Calibri"/>
                        <a:ea typeface="Calibri"/>
                        <a:cs typeface="Times New Roman"/>
                      </a:endParaRPr>
                    </a:p>
                  </a:txBody>
                  <a:tcPr marL="0" marR="0" marT="0" marB="0" anchor="ctr"/>
                </a:tc>
              </a:tr>
              <a:tr h="886237">
                <a:tc>
                  <a:txBody>
                    <a:bodyPr/>
                    <a:lstStyle/>
                    <a:p>
                      <a:pPr algn="ctr">
                        <a:lnSpc>
                          <a:spcPct val="115000"/>
                        </a:lnSpc>
                        <a:spcAft>
                          <a:spcPts val="0"/>
                        </a:spcAft>
                      </a:pPr>
                      <a:r>
                        <a:rPr lang="en-GB" sz="1200">
                          <a:effectLst/>
                        </a:rPr>
                        <a:t>Freedom</a:t>
                      </a:r>
                      <a:endParaRPr lang="en-GB" sz="120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Human rights remain poor despite some noteworthy reforms. The army has targeted civilians during the ongoing conflict with the Kachin that has killed thousands. 2005 ★ </a:t>
                      </a:r>
                      <a:endParaRPr lang="en-GB" sz="1400" dirty="0">
                        <a:effectLst/>
                        <a:latin typeface="Calibri"/>
                        <a:ea typeface="Calibri"/>
                        <a:cs typeface="Times New Roman"/>
                      </a:endParaRPr>
                    </a:p>
                  </a:txBody>
                  <a:tcPr marL="0" marR="0" marT="0" marB="0" anchor="ctr"/>
                </a:tc>
              </a:tr>
              <a:tr h="1181649">
                <a:tc>
                  <a:txBody>
                    <a:bodyPr/>
                    <a:lstStyle/>
                    <a:p>
                      <a:pPr algn="ctr">
                        <a:lnSpc>
                          <a:spcPct val="115000"/>
                        </a:lnSpc>
                        <a:spcAft>
                          <a:spcPts val="0"/>
                        </a:spcAft>
                      </a:pPr>
                      <a:r>
                        <a:rPr lang="en-GB" sz="1200">
                          <a:effectLst/>
                        </a:rPr>
                        <a:t>Literacy</a:t>
                      </a:r>
                      <a:endParaRPr lang="en-GB" sz="1200">
                        <a:effectLst/>
                        <a:latin typeface="Calibri"/>
                        <a:ea typeface="Calibri"/>
                        <a:cs typeface="Times New Roman"/>
                      </a:endParaRPr>
                    </a:p>
                  </a:txBody>
                  <a:tcPr marL="0" marR="0" marT="0" marB="0" anchor="ctr"/>
                </a:tc>
                <a:tc>
                  <a:txBody>
                    <a:bodyPr/>
                    <a:lstStyle/>
                    <a:p>
                      <a:pPr>
                        <a:lnSpc>
                          <a:spcPct val="115000"/>
                        </a:lnSpc>
                        <a:spcAft>
                          <a:spcPts val="0"/>
                        </a:spcAft>
                      </a:pPr>
                      <a:r>
                        <a:rPr lang="en-GB" sz="1400">
                          <a:effectLst/>
                        </a:rPr>
                        <a:t>According to UNICEF, 92.7% of adults are literate, but the accuracy of this is disputed. Primary education is mandatory but 12% of eligible children are out of school. 2005 ★★★ </a:t>
                      </a:r>
                      <a:endParaRPr lang="en-GB" sz="1400">
                        <a:effectLst/>
                        <a:latin typeface="Calibri"/>
                        <a:ea typeface="Calibri"/>
                        <a:cs typeface="Times New Roman"/>
                      </a:endParaRPr>
                    </a:p>
                  </a:txBody>
                  <a:tcPr marL="0" marR="0" marT="0" marB="0" anchor="ctr"/>
                </a:tc>
              </a:tr>
              <a:tr h="886237">
                <a:tc>
                  <a:txBody>
                    <a:bodyPr/>
                    <a:lstStyle/>
                    <a:p>
                      <a:pPr algn="ctr">
                        <a:lnSpc>
                          <a:spcPct val="115000"/>
                        </a:lnSpc>
                        <a:spcAft>
                          <a:spcPts val="0"/>
                        </a:spcAft>
                      </a:pPr>
                      <a:r>
                        <a:rPr lang="en-GB" sz="1200">
                          <a:effectLst/>
                        </a:rPr>
                        <a:t>Sexual minorities</a:t>
                      </a:r>
                      <a:endParaRPr lang="en-GB" sz="1200">
                        <a:effectLst/>
                        <a:latin typeface="Calibri"/>
                        <a:ea typeface="Calibri"/>
                        <a:cs typeface="Times New Roman"/>
                      </a:endParaRPr>
                    </a:p>
                  </a:txBody>
                  <a:tcPr marL="0" marR="0" marT="0" marB="0" anchor="ctr"/>
                </a:tc>
                <a:tc>
                  <a:txBody>
                    <a:bodyPr/>
                    <a:lstStyle/>
                    <a:p>
                      <a:pPr>
                        <a:lnSpc>
                          <a:spcPct val="115000"/>
                        </a:lnSpc>
                        <a:spcAft>
                          <a:spcPts val="0"/>
                        </a:spcAft>
                      </a:pPr>
                      <a:r>
                        <a:rPr lang="en-GB" sz="1400" dirty="0">
                          <a:effectLst/>
                        </a:rPr>
                        <a:t>Same-sex sexual activity is punishable by prison terms from 10 years to life. Gay pride celebrations took place in several cities in 2012. 2005 ★★</a:t>
                      </a:r>
                      <a:endParaRPr lang="en-GB" sz="1400" dirty="0">
                        <a:effectLst/>
                        <a:latin typeface="Calibri"/>
                        <a:ea typeface="Calibri"/>
                        <a:cs typeface="Times New Roman"/>
                      </a:endParaRPr>
                    </a:p>
                  </a:txBody>
                  <a:tcPr marL="0" marR="0" marT="0" marB="0" anchor="ctr"/>
                </a:tc>
              </a:tr>
            </a:tbl>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459541489"/>
              </p:ext>
            </p:extLst>
          </p:nvPr>
        </p:nvGraphicFramePr>
        <p:xfrm>
          <a:off x="4716016" y="188641"/>
          <a:ext cx="4320480" cy="6552727"/>
        </p:xfrm>
        <a:graphic>
          <a:graphicData uri="http://schemas.openxmlformats.org/drawingml/2006/table">
            <a:tbl>
              <a:tblPr firstRow="1" firstCol="1" bandRow="1">
                <a:tableStyleId>{5C22544A-7EE6-4342-B048-85BDC9FD1C3A}</a:tableStyleId>
              </a:tblPr>
              <a:tblGrid>
                <a:gridCol w="688821"/>
                <a:gridCol w="3631659"/>
              </a:tblGrid>
              <a:tr h="232001">
                <a:tc gridSpan="2">
                  <a:txBody>
                    <a:bodyPr/>
                    <a:lstStyle/>
                    <a:p>
                      <a:pPr algn="ctr">
                        <a:lnSpc>
                          <a:spcPct val="115000"/>
                        </a:lnSpc>
                        <a:spcAft>
                          <a:spcPts val="0"/>
                        </a:spcAft>
                      </a:pPr>
                      <a:r>
                        <a:rPr lang="en-GB" sz="1200" dirty="0">
                          <a:effectLst/>
                        </a:rPr>
                        <a:t>Country profile: North Korea ratings in detail</a:t>
                      </a:r>
                      <a:endParaRPr lang="en-GB" sz="1200" dirty="0">
                        <a:effectLst/>
                        <a:latin typeface="Calibri"/>
                        <a:ea typeface="Calibri"/>
                        <a:cs typeface="Times New Roman"/>
                      </a:endParaRPr>
                    </a:p>
                  </a:txBody>
                  <a:tcPr marL="0" marR="0" marT="0" marB="0" anchor="ctr"/>
                </a:tc>
                <a:tc hMerge="1">
                  <a:txBody>
                    <a:bodyPr/>
                    <a:lstStyle/>
                    <a:p>
                      <a:endParaRPr lang="en-GB"/>
                    </a:p>
                  </a:txBody>
                  <a:tcPr/>
                </a:tc>
              </a:tr>
              <a:tr h="971309">
                <a:tc>
                  <a:txBody>
                    <a:bodyPr/>
                    <a:lstStyle/>
                    <a:p>
                      <a:pPr algn="ctr">
                        <a:lnSpc>
                          <a:spcPct val="115000"/>
                        </a:lnSpc>
                        <a:spcAft>
                          <a:spcPts val="0"/>
                        </a:spcAft>
                      </a:pPr>
                      <a:r>
                        <a:rPr lang="en-GB" sz="1000" dirty="0">
                          <a:effectLst/>
                        </a:rPr>
                        <a:t>Income distribution</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dirty="0">
                          <a:effectLst/>
                        </a:rPr>
                        <a:t>Not much information. But North Korea pays more money for importance, loyalty and job. And there is a new group of richer people now, only in Pyongyang, because of new freer markets.</a:t>
                      </a:r>
                      <a:endParaRPr lang="en-GB" sz="1200" dirty="0">
                        <a:effectLst/>
                        <a:latin typeface="Calibri"/>
                        <a:ea typeface="Calibri"/>
                        <a:cs typeface="Times New Roman"/>
                      </a:endParaRPr>
                    </a:p>
                  </a:txBody>
                  <a:tcPr marL="0" marR="0" marT="0" marB="0" anchor="ctr"/>
                </a:tc>
              </a:tr>
              <a:tr h="478437">
                <a:tc>
                  <a:txBody>
                    <a:bodyPr/>
                    <a:lstStyle/>
                    <a:p>
                      <a:pPr algn="ctr">
                        <a:lnSpc>
                          <a:spcPct val="115000"/>
                        </a:lnSpc>
                        <a:spcAft>
                          <a:spcPts val="0"/>
                        </a:spcAft>
                      </a:pPr>
                      <a:r>
                        <a:rPr lang="en-GB" sz="1000" dirty="0">
                          <a:effectLst/>
                        </a:rPr>
                        <a:t>Life expectancy</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dirty="0">
                          <a:effectLst/>
                        </a:rPr>
                        <a:t>70 years (South Korea 82). This was 73 in 1993, but fell because of the 1990s famine.</a:t>
                      </a:r>
                      <a:endParaRPr lang="en-GB" sz="1200" dirty="0">
                        <a:effectLst/>
                        <a:latin typeface="Calibri"/>
                        <a:ea typeface="Calibri"/>
                        <a:cs typeface="Times New Roman"/>
                      </a:endParaRPr>
                    </a:p>
                  </a:txBody>
                  <a:tcPr marL="0" marR="0" marT="0" marB="0" anchor="ctr"/>
                </a:tc>
              </a:tr>
              <a:tr h="1217745">
                <a:tc>
                  <a:txBody>
                    <a:bodyPr/>
                    <a:lstStyle/>
                    <a:p>
                      <a:pPr algn="ctr">
                        <a:lnSpc>
                          <a:spcPct val="115000"/>
                        </a:lnSpc>
                        <a:spcAft>
                          <a:spcPts val="0"/>
                        </a:spcAft>
                      </a:pPr>
                      <a:r>
                        <a:rPr lang="en-GB" sz="1000" dirty="0">
                          <a:effectLst/>
                        </a:rPr>
                        <a:t>Position of women</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dirty="0">
                          <a:effectLst/>
                        </a:rPr>
                        <a:t>In 1946, they stopped making women less important than men (based on Confucianism). But men still control North Korea. There are not many women in public life. Women are important in the new market economy.</a:t>
                      </a:r>
                      <a:endParaRPr lang="en-GB" sz="1200" dirty="0">
                        <a:effectLst/>
                        <a:latin typeface="Calibri"/>
                        <a:ea typeface="Calibri"/>
                        <a:cs typeface="Times New Roman"/>
                      </a:endParaRPr>
                    </a:p>
                  </a:txBody>
                  <a:tcPr marL="0" marR="0" marT="0" marB="0" anchor="ctr"/>
                </a:tc>
              </a:tr>
              <a:tr h="1464181">
                <a:tc>
                  <a:txBody>
                    <a:bodyPr/>
                    <a:lstStyle/>
                    <a:p>
                      <a:pPr algn="ctr">
                        <a:lnSpc>
                          <a:spcPct val="115000"/>
                        </a:lnSpc>
                        <a:spcAft>
                          <a:spcPts val="0"/>
                        </a:spcAft>
                      </a:pPr>
                      <a:r>
                        <a:rPr lang="en-GB" sz="1000" dirty="0">
                          <a:effectLst/>
                        </a:rPr>
                        <a:t>Literacy</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a:effectLst/>
                        </a:rPr>
                        <a:t>They say literacy is 100%, but this has not been checked. From 1972, they had free compulsory 11-year schooling. This became 12 years in 2012. There are not many subjects at school: basic sciences, few humanities and a lot of stories about how important the Kim family is. </a:t>
                      </a:r>
                      <a:endParaRPr lang="en-GB" sz="1200">
                        <a:effectLst/>
                        <a:latin typeface="Calibri"/>
                        <a:ea typeface="Calibri"/>
                        <a:cs typeface="Times New Roman"/>
                      </a:endParaRPr>
                    </a:p>
                  </a:txBody>
                  <a:tcPr marL="0" marR="0" marT="0" marB="0" anchor="ctr"/>
                </a:tc>
              </a:tr>
              <a:tr h="971309">
                <a:tc>
                  <a:txBody>
                    <a:bodyPr/>
                    <a:lstStyle/>
                    <a:p>
                      <a:pPr algn="ctr">
                        <a:lnSpc>
                          <a:spcPct val="115000"/>
                        </a:lnSpc>
                        <a:spcAft>
                          <a:spcPts val="0"/>
                        </a:spcAft>
                      </a:pPr>
                      <a:r>
                        <a:rPr lang="en-GB" sz="1000" dirty="0">
                          <a:effectLst/>
                        </a:rPr>
                        <a:t>Freedom</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a:effectLst/>
                        </a:rPr>
                        <a:t>North Korea is nearly at the bottom of international freedom lists. In September 2015, the World Bank said North Korea was last of 230 countries in many areas eg. press freedom and rule of law.</a:t>
                      </a:r>
                      <a:endParaRPr lang="en-GB" sz="1200">
                        <a:effectLst/>
                        <a:latin typeface="Calibri"/>
                        <a:ea typeface="Calibri"/>
                        <a:cs typeface="Times New Roman"/>
                      </a:endParaRPr>
                    </a:p>
                  </a:txBody>
                  <a:tcPr marL="0" marR="0" marT="0" marB="0" anchor="ctr"/>
                </a:tc>
              </a:tr>
              <a:tr h="1217745">
                <a:tc>
                  <a:txBody>
                    <a:bodyPr/>
                    <a:lstStyle/>
                    <a:p>
                      <a:pPr algn="ctr">
                        <a:lnSpc>
                          <a:spcPct val="115000"/>
                        </a:lnSpc>
                        <a:spcAft>
                          <a:spcPts val="0"/>
                        </a:spcAft>
                      </a:pPr>
                      <a:r>
                        <a:rPr lang="en-GB" sz="1000" dirty="0">
                          <a:effectLst/>
                        </a:rPr>
                        <a:t>Sexual minorities</a:t>
                      </a:r>
                      <a:endParaRPr lang="en-GB" sz="1000" dirty="0">
                        <a:effectLst/>
                        <a:latin typeface="Calibri"/>
                        <a:ea typeface="Calibri"/>
                        <a:cs typeface="Times New Roman"/>
                      </a:endParaRPr>
                    </a:p>
                  </a:txBody>
                  <a:tcPr marL="0" marR="0" marT="0" marB="0" anchor="ctr"/>
                </a:tc>
                <a:tc>
                  <a:txBody>
                    <a:bodyPr/>
                    <a:lstStyle/>
                    <a:p>
                      <a:pPr>
                        <a:lnSpc>
                          <a:spcPct val="115000"/>
                        </a:lnSpc>
                        <a:spcAft>
                          <a:spcPts val="0"/>
                        </a:spcAft>
                      </a:pPr>
                      <a:r>
                        <a:rPr lang="en-GB" sz="1200" dirty="0">
                          <a:effectLst/>
                        </a:rPr>
                        <a:t>North Korea says there is no homosexuality or HIV in their country. It is very racist and sexist. They say Barack Obama is a ‘wicked black monkey’ and South Korean President Park Geun-hye is a ‘prostitute’ and ‘comfort woman’. </a:t>
                      </a:r>
                      <a:endParaRPr lang="en-GB" sz="1200" dirty="0">
                        <a:effectLst/>
                        <a:latin typeface="Calibri"/>
                        <a:ea typeface="Calibri"/>
                        <a:cs typeface="Times New Roman"/>
                      </a:endParaRPr>
                    </a:p>
                  </a:txBody>
                  <a:tcPr marL="0" marR="0" marT="0" marB="0" anchor="ctr"/>
                </a:tc>
              </a:tr>
            </a:tbl>
          </a:graphicData>
        </a:graphic>
      </p:graphicFrame>
    </p:spTree>
    <p:extLst>
      <p:ext uri="{BB962C8B-B14F-4D97-AF65-F5344CB8AC3E}">
        <p14:creationId xmlns:p14="http://schemas.microsoft.com/office/powerpoint/2010/main" val="350164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530624" cy="1143000"/>
          </a:xfrm>
        </p:spPr>
        <p:txBody>
          <a:bodyPr/>
          <a:lstStyle/>
          <a:p>
            <a:r>
              <a:rPr lang="en-GB" b="1" dirty="0" smtClean="0"/>
              <a:t>Match:</a:t>
            </a:r>
            <a:endParaRPr lang="en-GB" b="1" dirty="0"/>
          </a:p>
        </p:txBody>
      </p:sp>
      <p:sp>
        <p:nvSpPr>
          <p:cNvPr id="3" name="Content Placeholder 2"/>
          <p:cNvSpPr>
            <a:spLocks noGrp="1"/>
          </p:cNvSpPr>
          <p:nvPr>
            <p:ph sz="half" idx="1"/>
          </p:nvPr>
        </p:nvSpPr>
        <p:spPr>
          <a:xfrm>
            <a:off x="323528" y="1484784"/>
            <a:ext cx="2736304" cy="4968552"/>
          </a:xfrm>
        </p:spPr>
        <p:txBody>
          <a:bodyPr>
            <a:normAutofit/>
          </a:bodyPr>
          <a:lstStyle/>
          <a:p>
            <a:pPr marL="514350" indent="-514350">
              <a:buAutoNum type="alphaLcParenR"/>
            </a:pPr>
            <a:r>
              <a:rPr lang="en-GB" sz="3200" b="1" dirty="0" smtClean="0">
                <a:solidFill>
                  <a:srgbClr val="C00000"/>
                </a:solidFill>
              </a:rPr>
              <a:t>Literacy</a:t>
            </a:r>
          </a:p>
          <a:p>
            <a:pPr marL="514350" indent="-514350">
              <a:buAutoNum type="alphaLcParenR"/>
            </a:pPr>
            <a:r>
              <a:rPr lang="en-GB" sz="3200" b="1" dirty="0" smtClean="0">
                <a:solidFill>
                  <a:srgbClr val="C00000"/>
                </a:solidFill>
              </a:rPr>
              <a:t>Life expectancy</a:t>
            </a:r>
          </a:p>
          <a:p>
            <a:pPr marL="514350" indent="-514350">
              <a:buAutoNum type="alphaLcParenR"/>
            </a:pPr>
            <a:r>
              <a:rPr lang="en-GB" sz="3200" b="1" dirty="0" smtClean="0">
                <a:solidFill>
                  <a:srgbClr val="C00000"/>
                </a:solidFill>
              </a:rPr>
              <a:t>Minority</a:t>
            </a:r>
          </a:p>
          <a:p>
            <a:pPr marL="514350" indent="-514350">
              <a:buAutoNum type="alphaLcParenR"/>
            </a:pPr>
            <a:r>
              <a:rPr lang="en-GB" sz="3200" b="1" dirty="0" smtClean="0">
                <a:solidFill>
                  <a:srgbClr val="C00000"/>
                </a:solidFill>
              </a:rPr>
              <a:t>Infant mortality</a:t>
            </a:r>
          </a:p>
          <a:p>
            <a:pPr marL="514350" indent="-514350">
              <a:buAutoNum type="alphaLcParenR"/>
            </a:pPr>
            <a:r>
              <a:rPr lang="en-GB" sz="3200" b="1" dirty="0" smtClean="0">
                <a:solidFill>
                  <a:srgbClr val="C00000"/>
                </a:solidFill>
              </a:rPr>
              <a:t>Censorship</a:t>
            </a:r>
            <a:endParaRPr lang="en-GB" sz="3200" b="1" dirty="0">
              <a:solidFill>
                <a:srgbClr val="C00000"/>
              </a:solidFill>
            </a:endParaRPr>
          </a:p>
          <a:p>
            <a:pPr marL="514350" indent="-514350">
              <a:buAutoNum type="alphaLcParenR"/>
            </a:pPr>
            <a:r>
              <a:rPr lang="en-GB" sz="3200" b="1" dirty="0" smtClean="0">
                <a:solidFill>
                  <a:srgbClr val="C00000"/>
                </a:solidFill>
              </a:rPr>
              <a:t>Famine</a:t>
            </a:r>
            <a:endParaRPr lang="en-GB" sz="3200" b="1" dirty="0">
              <a:solidFill>
                <a:srgbClr val="C00000"/>
              </a:solidFill>
            </a:endParaRPr>
          </a:p>
        </p:txBody>
      </p:sp>
      <p:sp>
        <p:nvSpPr>
          <p:cNvPr id="4" name="Content Placeholder 3"/>
          <p:cNvSpPr>
            <a:spLocks noGrp="1"/>
          </p:cNvSpPr>
          <p:nvPr>
            <p:ph sz="half" idx="2"/>
          </p:nvPr>
        </p:nvSpPr>
        <p:spPr>
          <a:xfrm>
            <a:off x="3203848" y="332656"/>
            <a:ext cx="5688632" cy="6264696"/>
          </a:xfrm>
        </p:spPr>
        <p:txBody>
          <a:bodyPr>
            <a:normAutofit/>
          </a:bodyPr>
          <a:lstStyle/>
          <a:p>
            <a:pPr marL="0" indent="0">
              <a:buNone/>
            </a:pPr>
            <a:r>
              <a:rPr lang="en-GB" sz="3600" b="1" dirty="0" smtClean="0">
                <a:solidFill>
                  <a:srgbClr val="7030A0"/>
                </a:solidFill>
              </a:rPr>
              <a:t>1/ No food – people can die</a:t>
            </a:r>
          </a:p>
          <a:p>
            <a:pPr marL="0" indent="0">
              <a:buNone/>
            </a:pPr>
            <a:r>
              <a:rPr lang="en-GB" sz="3600" b="1" dirty="0" smtClean="0">
                <a:solidFill>
                  <a:srgbClr val="7030A0"/>
                </a:solidFill>
              </a:rPr>
              <a:t>2/ A small group with not much power</a:t>
            </a:r>
          </a:p>
          <a:p>
            <a:pPr marL="0" indent="0">
              <a:buNone/>
            </a:pPr>
            <a:r>
              <a:rPr lang="en-GB" sz="3600" b="1" dirty="0" smtClean="0">
                <a:solidFill>
                  <a:srgbClr val="7030A0"/>
                </a:solidFill>
              </a:rPr>
              <a:t>3/ Ability to read and write</a:t>
            </a:r>
          </a:p>
          <a:p>
            <a:pPr marL="0" indent="0">
              <a:buNone/>
            </a:pPr>
            <a:r>
              <a:rPr lang="en-GB" sz="3600" b="1" dirty="0" smtClean="0">
                <a:solidFill>
                  <a:srgbClr val="7030A0"/>
                </a:solidFill>
              </a:rPr>
              <a:t>4/ When a baby dies at birth</a:t>
            </a:r>
          </a:p>
          <a:p>
            <a:pPr marL="0" indent="0">
              <a:buNone/>
            </a:pPr>
            <a:r>
              <a:rPr lang="en-GB" sz="3600" b="1" dirty="0" smtClean="0">
                <a:solidFill>
                  <a:srgbClr val="7030A0"/>
                </a:solidFill>
              </a:rPr>
              <a:t>5/ When the government controls the information in news and media</a:t>
            </a:r>
          </a:p>
          <a:p>
            <a:pPr marL="0" indent="0">
              <a:buNone/>
            </a:pPr>
            <a:r>
              <a:rPr lang="en-GB" sz="3600" b="1" dirty="0" smtClean="0">
                <a:solidFill>
                  <a:srgbClr val="7030A0"/>
                </a:solidFill>
              </a:rPr>
              <a:t>6/ How long people usually live in one country</a:t>
            </a:r>
            <a:endParaRPr lang="en-GB" sz="3600" b="1" dirty="0">
              <a:solidFill>
                <a:srgbClr val="7030A0"/>
              </a:solidFill>
            </a:endParaRPr>
          </a:p>
        </p:txBody>
      </p:sp>
    </p:spTree>
    <p:extLst>
      <p:ext uri="{BB962C8B-B14F-4D97-AF65-F5344CB8AC3E}">
        <p14:creationId xmlns:p14="http://schemas.microsoft.com/office/powerpoint/2010/main" val="3735793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1903</Words>
  <Application>Microsoft Office PowerPoint</Application>
  <PresentationFormat>On-screen Show (4:3)</PresentationFormat>
  <Paragraphs>157</Paragraphs>
  <Slides>15</Slides>
  <Notes>7</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Other countries</vt:lpstr>
      <vt:lpstr>This lesson:</vt:lpstr>
      <vt:lpstr>Where are these countries? What do you know about them?</vt:lpstr>
      <vt:lpstr>They are North Korea and Myanmar/Burma – find them on the map:</vt:lpstr>
      <vt:lpstr> Find out :  1) What’s the population? 2) What does the average person earn? 3) How many religions are there? 4) What are the main exports? 5) What are 3 problems? </vt:lpstr>
      <vt:lpstr>PowerPoint Presentation</vt:lpstr>
      <vt:lpstr>Now find this information:</vt:lpstr>
      <vt:lpstr>PowerPoint Presentation</vt:lpstr>
      <vt:lpstr>Match:</vt:lpstr>
      <vt:lpstr>Which country – North Korea or  Myanmar / Burma?:  a) Aun Sang Suu Kyi b) Nuclear weapons c) 1st elections for 20 years d) Supported by USSR / Russia e) Famine (not enough food) f) Abuse of human rights </vt:lpstr>
      <vt:lpstr>Myanmar / Burma</vt:lpstr>
      <vt:lpstr>North Korea</vt:lpstr>
      <vt:lpstr>Now read about Myanmar and North Korea again to decide which country you would prefer to live in (and why):</vt:lpstr>
      <vt:lpstr>Use this language to compare:</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Ruas</dc:creator>
  <cp:lastModifiedBy>Linda Ruas</cp:lastModifiedBy>
  <cp:revision>24</cp:revision>
  <dcterms:created xsi:type="dcterms:W3CDTF">2016-01-07T09:57:42Z</dcterms:created>
  <dcterms:modified xsi:type="dcterms:W3CDTF">2016-01-12T20:56:06Z</dcterms:modified>
</cp:coreProperties>
</file>